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70" r:id="rId7"/>
    <p:sldId id="271" r:id="rId8"/>
    <p:sldId id="269" r:id="rId9"/>
    <p:sldId id="263" r:id="rId10"/>
    <p:sldId id="264" r:id="rId11"/>
    <p:sldId id="265" r:id="rId12"/>
    <p:sldId id="273" r:id="rId13"/>
    <p:sldId id="272" r:id="rId14"/>
    <p:sldId id="266" r:id="rId15"/>
    <p:sldId id="267" r:id="rId16"/>
    <p:sldId id="275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306" autoAdjust="0"/>
    <p:restoredTop sz="94660"/>
  </p:normalViewPr>
  <p:slideViewPr>
    <p:cSldViewPr>
      <p:cViewPr>
        <p:scale>
          <a:sx n="50" d="100"/>
          <a:sy n="50" d="100"/>
        </p:scale>
        <p:origin x="-27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35071"/>
            <a:ext cx="7772400" cy="1470025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3600" b="0" i="0" kern="1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0846"/>
            <a:ext cx="6400800" cy="1752600"/>
          </a:xfrm>
        </p:spPr>
        <p:txBody>
          <a:bodyPr/>
          <a:lstStyle>
            <a:lvl1pPr marL="0" indent="0" algn="ctr">
              <a:buNone/>
              <a:defRPr lang="en-US" sz="2400" kern="12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2221F-4F0C-4847-81B7-D3ABAE3EE078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3600" b="0" i="0" kern="1200" dirty="0" smtClean="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80928"/>
            <a:ext cx="7000632" cy="3710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32" y="722"/>
            <a:ext cx="9144000" cy="3489821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002060"/>
                </a:solidFill>
                <a:latin typeface="+mj-lt"/>
              </a:rPr>
              <a:t>Развитие речи</a:t>
            </a:r>
            <a:br>
              <a:rPr lang="ru-RU" sz="8800" dirty="0" smtClean="0">
                <a:solidFill>
                  <a:srgbClr val="002060"/>
                </a:solidFill>
                <a:latin typeface="+mj-lt"/>
              </a:rPr>
            </a:br>
            <a:r>
              <a:rPr lang="ru-RU" sz="5400" dirty="0" smtClean="0">
                <a:solidFill>
                  <a:srgbClr val="002060"/>
                </a:solidFill>
                <a:latin typeface="+mj-lt"/>
              </a:rPr>
              <a:t>у детей 3-4 лет</a:t>
            </a:r>
            <a:endParaRPr lang="ru-RU" sz="54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94" y="3357562"/>
            <a:ext cx="5772702" cy="310837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TextBox 2"/>
          <p:cNvSpPr txBox="1"/>
          <p:nvPr/>
        </p:nvSpPr>
        <p:spPr>
          <a:xfrm>
            <a:off x="251520" y="245839"/>
            <a:ext cx="6120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Бусы из макарон.</a:t>
            </a:r>
          </a:p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Понадобятся макароны разных размеров, но с широкими отверстиями и шнурок.</a:t>
            </a:r>
          </a:p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Задача ребенка – сделать бусы для мамы, нанизав макароны на шнурок. Для привлечения интереса или усложнения задания макароны можно предварительно раскрасить.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659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Autofit/>
          </a:bodyPr>
          <a:lstStyle/>
          <a:p>
            <a:r>
              <a:rPr sz="2400" b="1">
                <a:latin typeface="+mj-lt"/>
              </a:rPr>
              <a:t>Игры с прищепками.</a:t>
            </a:r>
            <a:r>
              <a:rPr sz="2400" b="1"/>
              <a:t/>
            </a:r>
            <a:br>
              <a:rPr sz="2400" b="1"/>
            </a:br>
            <a:r>
              <a:rPr sz="2400">
                <a:solidFill>
                  <a:srgbClr val="0070C0"/>
                </a:solidFill>
                <a:latin typeface="+mn-lt"/>
              </a:rPr>
              <a:t>Для этой игры понадобятся прищепки разных цветов и не слишком тугие, вырезанные из картона шаблоны тучки, елочки, ёжика. С помощью прищепок ребёнок может сделать иголки для ежа, лучики для солнца, крылья для птицы и т.д.</a:t>
            </a:r>
            <a:br>
              <a:rPr sz="2400">
                <a:solidFill>
                  <a:srgbClr val="0070C0"/>
                </a:solidFill>
                <a:latin typeface="+mn-lt"/>
              </a:rPr>
            </a:br>
            <a:endParaRPr lang="ru-RU" sz="24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" name="Picture 3" descr="C:\Users\colnihscko\Desktop\Новая папка\IMG_3513.JPG"/>
          <p:cNvPicPr>
            <a:picLocks noChangeAspect="1" noChangeArrowheads="1"/>
          </p:cNvPicPr>
          <p:nvPr/>
        </p:nvPicPr>
        <p:blipFill>
          <a:blip r:embed="rId2" cstate="print"/>
          <a:srcRect l="6463"/>
          <a:stretch>
            <a:fillRect/>
          </a:stretch>
        </p:blipFill>
        <p:spPr bwMode="auto">
          <a:xfrm>
            <a:off x="214282" y="3286124"/>
            <a:ext cx="4833311" cy="29040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69850">
            <a:bevelT w="139700" h="1016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3500438"/>
            <a:ext cx="3536952" cy="265271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 extrusionH="69850">
            <a:bevelT w="139700" h="1016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357166"/>
            <a:ext cx="5429288" cy="3143272"/>
          </a:xfrm>
        </p:spPr>
        <p:txBody>
          <a:bodyPr>
            <a:normAutofit fontScale="90000"/>
          </a:bodyPr>
          <a:lstStyle/>
          <a:p>
            <a:pPr algn="l"/>
            <a:r>
              <a:rPr smtClean="0"/>
              <a:t/>
            </a:r>
            <a:br>
              <a:rPr smtClean="0"/>
            </a:br>
            <a:r>
              <a:rPr sz="2800" smtClean="0">
                <a:solidFill>
                  <a:srgbClr val="0070C0"/>
                </a:solidFill>
                <a:latin typeface="+mj-lt"/>
              </a:rPr>
              <a:t>Кусается больно котенок-глупышка!</a:t>
            </a:r>
            <a:br>
              <a:rPr sz="2800" smtClean="0">
                <a:solidFill>
                  <a:srgbClr val="0070C0"/>
                </a:solidFill>
                <a:latin typeface="+mj-lt"/>
              </a:rPr>
            </a:br>
            <a:r>
              <a:rPr sz="2800" smtClean="0">
                <a:solidFill>
                  <a:srgbClr val="0070C0"/>
                </a:solidFill>
                <a:latin typeface="+mj-lt"/>
              </a:rPr>
              <a:t>Видно, думает </a:t>
            </a:r>
            <a:r>
              <a:rPr lang="ru-RU" sz="2800" dirty="0" smtClean="0">
                <a:solidFill>
                  <a:srgbClr val="0070C0"/>
                </a:solidFill>
                <a:latin typeface="+mj-lt"/>
              </a:rPr>
              <a:t>–</a:t>
            </a:r>
            <a:r>
              <a:rPr sz="2800" smtClean="0">
                <a:solidFill>
                  <a:srgbClr val="0070C0"/>
                </a:solidFill>
                <a:latin typeface="+mj-lt"/>
              </a:rPr>
              <a:t> это не палец, а мышка!</a:t>
            </a:r>
            <a:br>
              <a:rPr sz="2800" smtClean="0">
                <a:solidFill>
                  <a:srgbClr val="0070C0"/>
                </a:solidFill>
                <a:latin typeface="+mj-lt"/>
              </a:rPr>
            </a:br>
            <a:r>
              <a:rPr sz="2800" smtClean="0">
                <a:solidFill>
                  <a:srgbClr val="0070C0"/>
                </a:solidFill>
                <a:latin typeface="+mj-lt"/>
              </a:rPr>
              <a:t>Но мы же играем, а ты все шалишь,</a:t>
            </a:r>
            <a:br>
              <a:rPr sz="2800" smtClean="0">
                <a:solidFill>
                  <a:srgbClr val="0070C0"/>
                </a:solidFill>
                <a:latin typeface="+mj-lt"/>
              </a:rPr>
            </a:br>
            <a:r>
              <a:rPr sz="2800" smtClean="0">
                <a:solidFill>
                  <a:srgbClr val="0070C0"/>
                </a:solidFill>
                <a:latin typeface="+mj-lt"/>
              </a:rPr>
              <a:t>Будешь кусаться тебе скажем "Кыш"!</a:t>
            </a:r>
            <a:endParaRPr lang="ru-RU" sz="28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026" name="Picture 2" descr="C:\Users\colnihscko\Desktop\Новая папка\IMG_3512.JPG"/>
          <p:cNvPicPr>
            <a:picLocks noChangeAspect="1" noChangeArrowheads="1"/>
          </p:cNvPicPr>
          <p:nvPr/>
        </p:nvPicPr>
        <p:blipFill>
          <a:blip r:embed="rId2" cstate="print"/>
          <a:srcRect r="37330"/>
          <a:stretch>
            <a:fillRect/>
          </a:stretch>
        </p:blipFill>
        <p:spPr bwMode="auto">
          <a:xfrm>
            <a:off x="285720" y="714356"/>
            <a:ext cx="3143272" cy="28187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63500">
            <a:bevelT w="133350" h="101600"/>
          </a:sp3d>
        </p:spPr>
      </p:pic>
      <p:pic>
        <p:nvPicPr>
          <p:cNvPr id="1028" name="Picture 4" descr="C:\Users\colnihscko\Desktop\Новая папка\IMG_3515.JPG"/>
          <p:cNvPicPr>
            <a:picLocks noChangeAspect="1" noChangeArrowheads="1"/>
          </p:cNvPicPr>
          <p:nvPr/>
        </p:nvPicPr>
        <p:blipFill>
          <a:blip r:embed="rId3" cstate="print"/>
          <a:srcRect l="3348"/>
          <a:stretch>
            <a:fillRect/>
          </a:stretch>
        </p:blipFill>
        <p:spPr bwMode="auto">
          <a:xfrm>
            <a:off x="428596" y="4143380"/>
            <a:ext cx="4124324" cy="23981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63500">
            <a:bevelT w="133350" h="101600"/>
          </a:sp3d>
        </p:spPr>
      </p:pic>
      <p:pic>
        <p:nvPicPr>
          <p:cNvPr id="1029" name="Picture 5" descr="C:\Users\colnihscko\Desktop\Новая папка\IMG_3516.JPG"/>
          <p:cNvPicPr>
            <a:picLocks noChangeAspect="1" noChangeArrowheads="1"/>
          </p:cNvPicPr>
          <p:nvPr/>
        </p:nvPicPr>
        <p:blipFill>
          <a:blip r:embed="rId4" cstate="print"/>
          <a:srcRect l="10340" r="23483"/>
          <a:stretch>
            <a:fillRect/>
          </a:stretch>
        </p:blipFill>
        <p:spPr bwMode="auto">
          <a:xfrm>
            <a:off x="5357818" y="4143380"/>
            <a:ext cx="2786082" cy="23660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63500">
            <a:bevelT w="133350" h="1016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A06519"/>
              </a:clrFrom>
              <a:clrTo>
                <a:srgbClr val="A06519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357165"/>
            <a:ext cx="3990110" cy="299258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3" y="4143380"/>
            <a:ext cx="4173613" cy="245993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TextBox 1"/>
          <p:cNvSpPr txBox="1"/>
          <p:nvPr/>
        </p:nvSpPr>
        <p:spPr>
          <a:xfrm>
            <a:off x="357159" y="428604"/>
            <a:ext cx="421484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Лепка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dirty="0">
                <a:solidFill>
                  <a:srgbClr val="0070C0"/>
                </a:solidFill>
              </a:rPr>
              <a:t>С детьми можно лепить из пластилина, солёного теста. Солёное тесто больше подходит для первого знакомства с лепкой. Оно мягче и безопаснее пластилина. Можно приготовить его в домашних </a:t>
            </a:r>
            <a:r>
              <a:rPr lang="ru-RU" sz="2400" dirty="0" smtClean="0">
                <a:solidFill>
                  <a:srgbClr val="0070C0"/>
                </a:solidFill>
              </a:rPr>
              <a:t>условиях, а </a:t>
            </a:r>
            <a:r>
              <a:rPr lang="ru-RU" sz="2400" dirty="0">
                <a:solidFill>
                  <a:srgbClr val="0070C0"/>
                </a:solidFill>
              </a:rPr>
              <a:t>можно купить готовое. Первое, что показываем ребёнку – это то, как тесто мнётся, меняет форму, как отщипывать кусочек, скатывать колбаску, втыкать разные мелочи в него.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65836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lum bright="-20000" contrast="3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52" y="3929066"/>
            <a:ext cx="2884946" cy="237664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TopUp"/>
            <a:lightRig rig="threePt" dir="t"/>
          </a:scene3d>
          <a:sp3d extrusionH="63500">
            <a:bevelT w="127000" h="101600"/>
          </a:sp3d>
        </p:spPr>
      </p:pic>
      <p:sp>
        <p:nvSpPr>
          <p:cNvPr id="2" name="TextBox 1"/>
          <p:cNvSpPr txBox="1"/>
          <p:nvPr/>
        </p:nvSpPr>
        <p:spPr>
          <a:xfrm>
            <a:off x="323528" y="0"/>
            <a:ext cx="84633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Пуговки и бусы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70C0"/>
                </a:solidFill>
              </a:rPr>
              <a:t>Множество игр можно придумать с пуговицами. Крепко пришейте пуговицы разных цветов и размеров на кусочек ткани. Можно давать задания отыскать одинаковые пуговицы, показать самую большую и самую маленькую, отыскать пуговицы одного цвета и т.д. Также можно вырезать из несыпучей ткани разноцветные цветочки и проделать в них отверстия – петельки. Ребенок должен будет пристегивать цветочки к пуговицам соответствующего цвета, нашитым на зеленую «полянку».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colnihscko\Desktop\IMG_3519.JPG"/>
          <p:cNvPicPr>
            <a:picLocks noChangeAspect="1" noChangeArrowheads="1"/>
          </p:cNvPicPr>
          <p:nvPr/>
        </p:nvPicPr>
        <p:blipFill>
          <a:blip r:embed="rId4" cstate="print"/>
          <a:srcRect l="11719"/>
          <a:stretch>
            <a:fillRect/>
          </a:stretch>
        </p:blipFill>
        <p:spPr bwMode="auto">
          <a:xfrm>
            <a:off x="4857751" y="4143380"/>
            <a:ext cx="3476333" cy="2213042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sp3d extrusionH="63500">
            <a:bevelT w="127000" h="101600"/>
          </a:sp3d>
        </p:spPr>
      </p:pic>
    </p:spTree>
    <p:extLst>
      <p:ext uri="{BB962C8B-B14F-4D97-AF65-F5344CB8AC3E}">
        <p14:creationId xmlns="" xmlns:p14="http://schemas.microsoft.com/office/powerpoint/2010/main" val="326021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0"/>
            <a:ext cx="4900618" cy="1142984"/>
          </a:xfrm>
        </p:spPr>
        <p:txBody>
          <a:bodyPr>
            <a:normAutofit fontScale="90000"/>
          </a:bodyPr>
          <a:lstStyle/>
          <a:p>
            <a:r>
              <a:rPr smtClean="0"/>
              <a:t>Пособия для развития мелкой	 моторики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000108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 extrusionH="69850">
            <a:bevelT w="146050" h="12065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14282" y="3643314"/>
            <a:ext cx="3286148" cy="296597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 extrusionH="69850">
            <a:bevelT w="146050" h="12065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571868" y="3643314"/>
            <a:ext cx="2928958" cy="291655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 extrusionH="69850">
            <a:bevelT w="146050" h="12065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64" y="3643314"/>
            <a:ext cx="2330289" cy="292895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 extrusionH="69850">
            <a:bevelT w="146050" h="120650"/>
          </a:sp3d>
        </p:spPr>
      </p:pic>
      <p:pic>
        <p:nvPicPr>
          <p:cNvPr id="4101" name="Picture 5" descr="C:\Users\colnihscko\Desktop\IMG_3521.JPG"/>
          <p:cNvPicPr>
            <a:picLocks noChangeAspect="1" noChangeArrowheads="1"/>
          </p:cNvPicPr>
          <p:nvPr/>
        </p:nvPicPr>
        <p:blipFill>
          <a:blip r:embed="rId6" cstate="print"/>
          <a:srcRect t="3475"/>
          <a:stretch>
            <a:fillRect/>
          </a:stretch>
        </p:blipFill>
        <p:spPr bwMode="auto">
          <a:xfrm>
            <a:off x="4214810" y="1214422"/>
            <a:ext cx="3657600" cy="198413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69850">
            <a:bevelT w="146050" h="12065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lnihscko\Desktop\рисунки\анимашки\благодарю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0042"/>
            <a:ext cx="650085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2343" b="99854" l="3150" r="96378"/>
                    </a14:imgEffect>
                    <a14:imgEffect>
                      <a14:artisticCrisscrossEtching trans="4000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12" y="176212"/>
            <a:ext cx="6048375" cy="6505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57158" y="188640"/>
            <a:ext cx="85725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               Мелкая </a:t>
            </a:r>
            <a:r>
              <a:rPr lang="ru-RU" sz="2400" dirty="0">
                <a:solidFill>
                  <a:srgbClr val="002060"/>
                </a:solidFill>
              </a:rPr>
              <a:t>моторика </a:t>
            </a:r>
            <a:r>
              <a:rPr lang="ru-RU" sz="2400" dirty="0"/>
              <a:t>– </a:t>
            </a:r>
            <a:r>
              <a:rPr lang="ru-RU" sz="2400" dirty="0">
                <a:solidFill>
                  <a:srgbClr val="0070C0"/>
                </a:solidFill>
              </a:rPr>
              <a:t>это тонкие произвольные движения пальцев рук.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</a:rPr>
              <a:t>        На кончиках пальцев расположены нервные окончания, которые способствуют передаче огромного количества сигналов в мозговой центр, а это влияет на развитие ребёнка в целом.         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</a:rPr>
              <a:t>      Процессу совершенствования мелкой моторики необходимо уделять немалое внимание. Ведь от того, насколько ловкими и проворными   станут его пальчики, зависят его будущие успехи в обучении, а в особенности при выполнении письменных работ.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</a:rPr>
              <a:t>       Развитие навыков мелкой моторики является источником ускоренного совершенствования речи, мышления и психического развития.</a:t>
            </a:r>
          </a:p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       Работу </a:t>
            </a:r>
            <a:r>
              <a:rPr lang="ru-RU" sz="2400" dirty="0">
                <a:solidFill>
                  <a:srgbClr val="0070C0"/>
                </a:solidFill>
              </a:rPr>
              <a:t>по развитию движений пальцев и кисти рук следует проводить систематически и ежедневно, мы представим вашему вниманию различные упражнения, которые можно выполнять с ребёнком дома.</a:t>
            </a:r>
          </a:p>
        </p:txBody>
      </p:sp>
    </p:spTree>
    <p:extLst>
      <p:ext uri="{BB962C8B-B14F-4D97-AF65-F5344CB8AC3E}">
        <p14:creationId xmlns="" xmlns:p14="http://schemas.microsoft.com/office/powerpoint/2010/main" val="346252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88640"/>
            <a:ext cx="85725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Пассивная гимнастика для пальцев </a:t>
            </a:r>
            <a:r>
              <a:rPr lang="ru-RU" sz="2400" b="1" dirty="0" smtClean="0">
                <a:solidFill>
                  <a:srgbClr val="002060"/>
                </a:solidFill>
              </a:rPr>
              <a:t>рук</a:t>
            </a:r>
            <a:endParaRPr lang="ru-RU" sz="2400" b="1" dirty="0">
              <a:solidFill>
                <a:srgbClr val="00206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Рука </a:t>
            </a:r>
            <a:r>
              <a:rPr lang="ru-RU" sz="2400" dirty="0">
                <a:solidFill>
                  <a:srgbClr val="0070C0"/>
                </a:solidFill>
              </a:rPr>
              <a:t>ребенка лежит на столе ладошкой вниз. Фиксируя одной рукой руку малыша, другой рукой взрослый приподнимает вверх поочередно каждый пальчик.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Рука </a:t>
            </a:r>
            <a:r>
              <a:rPr lang="ru-RU" sz="2400" dirty="0">
                <a:solidFill>
                  <a:srgbClr val="0070C0"/>
                </a:solidFill>
              </a:rPr>
              <a:t>ребенка лежит на столе ладошкой вверх. Придерживая ее, взрослый поочередно сгибает пальцы ребенка.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Рука </a:t>
            </a:r>
            <a:r>
              <a:rPr lang="ru-RU" sz="2400" dirty="0">
                <a:solidFill>
                  <a:srgbClr val="0070C0"/>
                </a:solidFill>
              </a:rPr>
              <a:t>ребенка согнута в локте, локоть опирается на стол. Фиксируя ручку малыша одной рукой, другой рукой взрослый производит поочередное круговое движение пальцев руки ребенка.</a:t>
            </a:r>
          </a:p>
          <a:p>
            <a:pPr algn="just"/>
            <a:r>
              <a:rPr lang="ru-RU" sz="2400" dirty="0" err="1" smtClean="0">
                <a:solidFill>
                  <a:srgbClr val="0070C0"/>
                </a:solidFill>
              </a:rPr>
              <a:t>Сорока-белобока</a:t>
            </a:r>
            <a:endParaRPr lang="ru-RU" sz="2400" dirty="0">
              <a:solidFill>
                <a:srgbClr val="0070C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Кашку </a:t>
            </a:r>
            <a:r>
              <a:rPr lang="ru-RU" sz="2400" dirty="0">
                <a:solidFill>
                  <a:srgbClr val="0070C0"/>
                </a:solidFill>
              </a:rPr>
              <a:t>варила,</a:t>
            </a:r>
          </a:p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Детишек </a:t>
            </a:r>
            <a:r>
              <a:rPr lang="ru-RU" sz="2400" dirty="0">
                <a:solidFill>
                  <a:srgbClr val="0070C0"/>
                </a:solidFill>
              </a:rPr>
              <a:t>кормила.</a:t>
            </a:r>
          </a:p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Этому </a:t>
            </a:r>
            <a:r>
              <a:rPr lang="ru-RU" sz="2400" dirty="0">
                <a:solidFill>
                  <a:srgbClr val="0070C0"/>
                </a:solidFill>
              </a:rPr>
              <a:t>дала</a:t>
            </a:r>
            <a:r>
              <a:rPr lang="ru-RU" sz="2400" dirty="0" smtClean="0">
                <a:solidFill>
                  <a:srgbClr val="0070C0"/>
                </a:solidFill>
              </a:rPr>
              <a:t>,</a:t>
            </a:r>
          </a:p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Этому </a:t>
            </a:r>
            <a:r>
              <a:rPr lang="ru-RU" sz="2400" dirty="0">
                <a:solidFill>
                  <a:srgbClr val="0070C0"/>
                </a:solidFill>
              </a:rPr>
              <a:t>дала,</a:t>
            </a:r>
          </a:p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Этому </a:t>
            </a:r>
            <a:r>
              <a:rPr lang="ru-RU" sz="2400" dirty="0">
                <a:solidFill>
                  <a:srgbClr val="0070C0"/>
                </a:solidFill>
              </a:rPr>
              <a:t>дала,</a:t>
            </a:r>
          </a:p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Этому </a:t>
            </a:r>
            <a:r>
              <a:rPr lang="ru-RU" sz="2400" dirty="0">
                <a:solidFill>
                  <a:srgbClr val="0070C0"/>
                </a:solidFill>
              </a:rPr>
              <a:t>дала,</a:t>
            </a:r>
          </a:p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Этому </a:t>
            </a:r>
            <a:r>
              <a:rPr lang="ru-RU" sz="2400" dirty="0">
                <a:solidFill>
                  <a:srgbClr val="0070C0"/>
                </a:solidFill>
              </a:rPr>
              <a:t>дала.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786190"/>
            <a:ext cx="2462226" cy="278616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 extrusionH="50800"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2" y="3786190"/>
            <a:ext cx="2664296" cy="277086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 extrusionH="50800">
            <a:bevelT w="114300" prst="artDeco"/>
          </a:sp3d>
        </p:spPr>
      </p:pic>
    </p:spTree>
    <p:extLst>
      <p:ext uri="{BB962C8B-B14F-4D97-AF65-F5344CB8AC3E}">
        <p14:creationId xmlns="" xmlns:p14="http://schemas.microsoft.com/office/powerpoint/2010/main" val="101963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11" y="361459"/>
            <a:ext cx="8377269" cy="5947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57158" y="357166"/>
            <a:ext cx="878684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Активная пальчиковая гимнастика.</a:t>
            </a:r>
            <a:r>
              <a:rPr lang="ru-RU" sz="2400" dirty="0">
                <a:solidFill>
                  <a:srgbClr val="002060"/>
                </a:solidFill>
              </a:rPr>
              <a:t>	</a:t>
            </a:r>
          </a:p>
          <a:p>
            <a:r>
              <a:rPr lang="ru-RU" sz="2400" dirty="0"/>
              <a:t> </a:t>
            </a:r>
            <a:r>
              <a:rPr lang="ru-RU" sz="2400" b="1" i="1" dirty="0">
                <a:solidFill>
                  <a:srgbClr val="0070C0"/>
                </a:solidFill>
              </a:rPr>
              <a:t>Домик </a:t>
            </a:r>
          </a:p>
          <a:p>
            <a:r>
              <a:rPr lang="ru-RU" sz="2400" i="1" dirty="0">
                <a:solidFill>
                  <a:srgbClr val="0070C0"/>
                </a:solidFill>
              </a:rPr>
              <a:t>Дом стоит с трубой и крышей,</a:t>
            </a:r>
          </a:p>
          <a:p>
            <a:r>
              <a:rPr lang="ru-RU" sz="2400" i="1" dirty="0" smtClean="0">
                <a:solidFill>
                  <a:srgbClr val="0070C0"/>
                </a:solidFill>
              </a:rPr>
              <a:t>На </a:t>
            </a:r>
            <a:r>
              <a:rPr lang="ru-RU" sz="2400" i="1" dirty="0">
                <a:solidFill>
                  <a:srgbClr val="0070C0"/>
                </a:solidFill>
              </a:rPr>
              <a:t>балкон гулять я вышел.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Ладони направлены под углом, кончики пальцев соприкасаются; средний палец правой руки поднят вверх, кончики мизинцев касаются друг друга, выполняя прямую линию (труба, балкон).</a:t>
            </a:r>
          </a:p>
          <a:p>
            <a:r>
              <a:rPr lang="ru-RU" sz="2400" b="1" i="1" dirty="0">
                <a:solidFill>
                  <a:srgbClr val="0070C0"/>
                </a:solidFill>
              </a:rPr>
              <a:t>Очки</a:t>
            </a:r>
          </a:p>
          <a:p>
            <a:r>
              <a:rPr lang="ru-RU" sz="2400" i="1" dirty="0">
                <a:solidFill>
                  <a:srgbClr val="0070C0"/>
                </a:solidFill>
              </a:rPr>
              <a:t>Бабушка очки надела</a:t>
            </a:r>
          </a:p>
          <a:p>
            <a:r>
              <a:rPr lang="ru-RU" sz="2400" i="1" dirty="0" smtClean="0">
                <a:solidFill>
                  <a:srgbClr val="0070C0"/>
                </a:solidFill>
              </a:rPr>
              <a:t>И </a:t>
            </a:r>
            <a:r>
              <a:rPr lang="ru-RU" sz="2400" i="1" dirty="0">
                <a:solidFill>
                  <a:srgbClr val="0070C0"/>
                </a:solidFill>
              </a:rPr>
              <a:t>внучонка разглядела.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Большой палец правой и левой руки вместе с остальными образуют колечко. Колечки поднести к глазам</a:t>
            </a:r>
          </a:p>
          <a:p>
            <a:r>
              <a:rPr lang="ru-RU" sz="2400" b="1" i="1" dirty="0">
                <a:solidFill>
                  <a:srgbClr val="0070C0"/>
                </a:solidFill>
              </a:rPr>
              <a:t>Лодка </a:t>
            </a:r>
          </a:p>
          <a:p>
            <a:r>
              <a:rPr lang="ru-RU" sz="2400" i="1" dirty="0">
                <a:solidFill>
                  <a:srgbClr val="0070C0"/>
                </a:solidFill>
              </a:rPr>
              <a:t>Лодочка плывет по речке,</a:t>
            </a:r>
          </a:p>
          <a:p>
            <a:r>
              <a:rPr lang="ru-RU" sz="2400" i="1" dirty="0" smtClean="0">
                <a:solidFill>
                  <a:srgbClr val="0070C0"/>
                </a:solidFill>
              </a:rPr>
              <a:t>Оставляя </a:t>
            </a:r>
            <a:r>
              <a:rPr lang="ru-RU" sz="2400" i="1" dirty="0">
                <a:solidFill>
                  <a:srgbClr val="0070C0"/>
                </a:solidFill>
              </a:rPr>
              <a:t>на воде колечки.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Обе ладони поставлены на ребро, большие пальцы прижаты к ладоням (как ковшик</a:t>
            </a:r>
            <a:r>
              <a:rPr lang="ru-RU" sz="2400" dirty="0" smtClean="0">
                <a:solidFill>
                  <a:srgbClr val="0070C0"/>
                </a:solidFill>
              </a:rPr>
              <a:t>).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913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smtClean="0"/>
              <a:t>Активно развиваем мелкую моторику</a:t>
            </a:r>
            <a:endParaRPr lang="ru-RU" dirty="0"/>
          </a:p>
        </p:txBody>
      </p:sp>
      <p:pic>
        <p:nvPicPr>
          <p:cNvPr id="2050" name="Picture 2" descr="C:\Users\colnihscko\Desktop\Новая папка\IMG_3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3739" y="3929066"/>
            <a:ext cx="4290131" cy="2500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50800">
            <a:bevelT w="120650" h="82550"/>
          </a:sp3d>
        </p:spPr>
      </p:pic>
      <p:pic>
        <p:nvPicPr>
          <p:cNvPr id="2054" name="Picture 6" descr="C:\Users\colnihscko\Desktop\Новая папка\IMG_3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85861"/>
            <a:ext cx="4293170" cy="23574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50800">
            <a:bevelT w="114300" h="82550"/>
          </a:sp3d>
        </p:spPr>
      </p:pic>
      <p:pic>
        <p:nvPicPr>
          <p:cNvPr id="8" name="Picture 5" descr="C:\Users\colnihscko\Desktop\Новая папка\IMG_34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285860"/>
            <a:ext cx="4223232" cy="23734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50800">
            <a:bevelT w="114300" h="82550"/>
          </a:sp3d>
        </p:spPr>
      </p:pic>
      <p:pic>
        <p:nvPicPr>
          <p:cNvPr id="2055" name="Picture 7" descr="C:\Users\colnihscko\Desktop\Новая папка\IMG_35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1" y="3929066"/>
            <a:ext cx="4214841" cy="2500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50800">
            <a:bevelT w="120650" h="9525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smtClean="0"/>
              <a:t>Артикуляционная гимнастика</a:t>
            </a:r>
            <a:endParaRPr lang="ru-RU" dirty="0"/>
          </a:p>
        </p:txBody>
      </p:sp>
      <p:pic>
        <p:nvPicPr>
          <p:cNvPr id="3074" name="Picture 2" descr="C:\Users\colnihscko\Desktop\Новая папка\IMG_3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142984"/>
            <a:ext cx="5080000" cy="285496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 extrusionH="38100">
            <a:bevelT w="107950" h="69850"/>
          </a:sp3d>
        </p:spPr>
      </p:pic>
      <p:pic>
        <p:nvPicPr>
          <p:cNvPr id="3075" name="Picture 3" descr="C:\Users\colnihscko\Desktop\Новая папка\IMG_3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4416819"/>
            <a:ext cx="3857651" cy="21680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 extrusionH="50800">
            <a:bevelT w="133350"/>
          </a:sp3d>
        </p:spPr>
      </p:pic>
      <p:pic>
        <p:nvPicPr>
          <p:cNvPr id="3076" name="Picture 4" descr="C:\Users\colnihscko\Desktop\Новая папка\IMG_35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357694"/>
            <a:ext cx="3860800" cy="216977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 extrusionH="50800">
            <a:bevelT w="1270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500090"/>
            <a:ext cx="5000660" cy="4143404"/>
          </a:xfrm>
        </p:spPr>
        <p:txBody>
          <a:bodyPr>
            <a:noAutofit/>
          </a:bodyPr>
          <a:lstStyle/>
          <a:p>
            <a:pPr algn="l"/>
            <a:r>
              <a:rPr sz="3200" smtClean="0">
                <a:solidFill>
                  <a:srgbClr val="0070C0"/>
                </a:solidFill>
              </a:rPr>
              <a:t>Ходит ёжик без дорожек  </a:t>
            </a:r>
            <a:br>
              <a:rPr sz="3200" smtClean="0">
                <a:solidFill>
                  <a:srgbClr val="0070C0"/>
                </a:solidFill>
              </a:rPr>
            </a:br>
            <a:r>
              <a:rPr sz="3200" smtClean="0">
                <a:solidFill>
                  <a:srgbClr val="0070C0"/>
                </a:solidFill>
              </a:rPr>
              <a:t>Не бежит ни от кого.</a:t>
            </a:r>
            <a:br>
              <a:rPr sz="3200" smtClean="0">
                <a:solidFill>
                  <a:srgbClr val="0070C0"/>
                </a:solidFill>
              </a:rPr>
            </a:br>
            <a:r>
              <a:rPr sz="3200" smtClean="0">
                <a:solidFill>
                  <a:srgbClr val="0070C0"/>
                </a:solidFill>
              </a:rPr>
              <a:t>С головы до ножек</a:t>
            </a:r>
            <a:br>
              <a:rPr sz="3200" smtClean="0">
                <a:solidFill>
                  <a:srgbClr val="0070C0"/>
                </a:solidFill>
              </a:rPr>
            </a:br>
            <a:r>
              <a:rPr sz="3200" smtClean="0">
                <a:solidFill>
                  <a:srgbClr val="0070C0"/>
                </a:solidFill>
              </a:rPr>
              <a:t>Весь в иголках ёжик. </a:t>
            </a:r>
            <a:r>
              <a:rPr sz="3200" smtClean="0">
                <a:solidFill>
                  <a:srgbClr val="0070C0"/>
                </a:solidFill>
              </a:rPr>
              <a:t/>
            </a:r>
            <a:br>
              <a:rPr sz="3200" smtClean="0">
                <a:solidFill>
                  <a:srgbClr val="0070C0"/>
                </a:solidFill>
              </a:rPr>
            </a:br>
            <a:r>
              <a:rPr sz="3200" smtClean="0">
                <a:solidFill>
                  <a:srgbClr val="0070C0"/>
                </a:solidFill>
              </a:rPr>
              <a:t>Как </a:t>
            </a:r>
            <a:r>
              <a:rPr sz="3200" smtClean="0">
                <a:solidFill>
                  <a:srgbClr val="0070C0"/>
                </a:solidFill>
              </a:rPr>
              <a:t>же взять </a:t>
            </a:r>
            <a:r>
              <a:rPr sz="3200" smtClean="0">
                <a:solidFill>
                  <a:srgbClr val="0070C0"/>
                </a:solidFill>
              </a:rPr>
              <a:t>его?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colnihscko\Desktop\Новая папка\IMG_3510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85720" y="4071942"/>
            <a:ext cx="4495459" cy="252644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 extrusionH="50800">
            <a:bevelT w="114300" h="82550"/>
          </a:sp3d>
        </p:spPr>
      </p:pic>
      <p:pic>
        <p:nvPicPr>
          <p:cNvPr id="1027" name="Picture 3" descr="C:\Users\colnihscko\Desktop\Новая папка\IMG_3509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286380" y="357166"/>
            <a:ext cx="3632542" cy="204148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 extrusionH="50800">
            <a:bevelT w="114300" h="82550"/>
          </a:sp3d>
        </p:spPr>
      </p:pic>
      <p:pic>
        <p:nvPicPr>
          <p:cNvPr id="1028" name="Picture 4" descr="C:\Users\colnihscko\Desktop\Новая папка\IMG_3511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 t="24060" r="43209"/>
          <a:stretch>
            <a:fillRect/>
          </a:stretch>
        </p:blipFill>
        <p:spPr bwMode="auto">
          <a:xfrm>
            <a:off x="4857752" y="2571744"/>
            <a:ext cx="4006767" cy="282670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 extrusionH="50800">
            <a:bevelT w="114300" h="8255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4" y="714356"/>
            <a:ext cx="3033228" cy="242658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70" y="3929066"/>
            <a:ext cx="3241911" cy="242909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95536" y="908720"/>
            <a:ext cx="524803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Эта </a:t>
            </a:r>
            <a:r>
              <a:rPr lang="ru-RU" sz="2400" dirty="0">
                <a:solidFill>
                  <a:srgbClr val="0070C0"/>
                </a:solidFill>
              </a:rPr>
              <a:t>игра </a:t>
            </a:r>
            <a:r>
              <a:rPr lang="ru-RU" sz="2400" dirty="0" smtClean="0">
                <a:solidFill>
                  <a:srgbClr val="0070C0"/>
                </a:solidFill>
              </a:rPr>
              <a:t>доступна </a:t>
            </a:r>
            <a:r>
              <a:rPr lang="ru-RU" sz="2400" dirty="0">
                <a:solidFill>
                  <a:srgbClr val="0070C0"/>
                </a:solidFill>
              </a:rPr>
              <a:t>совсем маленьким деткам. Надо сделать несколько небольших мешочков из плотной ткани. В них насыпаем разные крупы: гречку, горох, фасоль, пшено. Главное, чтобы мешочек не порвался. Под присмотром взрослого даётся такой мешочек малышу. Он ощупывает его, мнёт. Разные крупы дают разные ощущения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  <a:endParaRPr lang="ru-RU" sz="2400" dirty="0">
              <a:solidFill>
                <a:srgbClr val="0070C0"/>
              </a:solidFill>
            </a:endParaRPr>
          </a:p>
          <a:p>
            <a:pPr algn="just"/>
            <a:r>
              <a:rPr lang="ru-RU" sz="2400" dirty="0">
                <a:solidFill>
                  <a:srgbClr val="0070C0"/>
                </a:solidFill>
              </a:rPr>
              <a:t>С детками постарше можно уже пытаться угадать, что за зёрна внутри.</a:t>
            </a:r>
          </a:p>
          <a:p>
            <a:pPr algn="just"/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37926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Мешочки с крупами.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516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78180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Рисуем пальцами.</a:t>
            </a:r>
          </a:p>
          <a:p>
            <a:endParaRPr lang="ru-RU" sz="2400" dirty="0" smtClean="0"/>
          </a:p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На </a:t>
            </a:r>
            <a:r>
              <a:rPr lang="ru-RU" sz="2400" dirty="0">
                <a:solidFill>
                  <a:srgbClr val="0070C0"/>
                </a:solidFill>
              </a:rPr>
              <a:t>поднос насыпать слой </a:t>
            </a:r>
            <a:r>
              <a:rPr lang="ru-RU" sz="2400" dirty="0" smtClean="0">
                <a:solidFill>
                  <a:srgbClr val="0070C0"/>
                </a:solidFill>
              </a:rPr>
              <a:t>манки или песка </a:t>
            </a:r>
            <a:r>
              <a:rPr lang="ru-RU" sz="2400" dirty="0">
                <a:solidFill>
                  <a:srgbClr val="0070C0"/>
                </a:solidFill>
              </a:rPr>
              <a:t>и попробовать пальцем нарисовать что-нибудь.</a:t>
            </a:r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2571744"/>
            <a:ext cx="6075040" cy="405002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8775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SC_MS_RU_RU_01_NY_FrostSnowfalkes_2007v_Russia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A03D9D-1A7C-4E82-89E1-AD4A2CA13F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MSC_MS_RU_RU_01_NY_FrostSnowfalkes_2007v_Russia</Template>
  <TotalTime>517</TotalTime>
  <Words>511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MSC_MS_RU_RU_01_NY_FrostSnowfalkes_2007v_Russia</vt:lpstr>
      <vt:lpstr>Развитие речи у детей 3-4 лет</vt:lpstr>
      <vt:lpstr>Слайд 2</vt:lpstr>
      <vt:lpstr>Слайд 3</vt:lpstr>
      <vt:lpstr>Слайд 4</vt:lpstr>
      <vt:lpstr>Активно развиваем мелкую моторику</vt:lpstr>
      <vt:lpstr>Артикуляционная гимнастика</vt:lpstr>
      <vt:lpstr>Ходит ёжик без дорожек   Не бежит ни от кого. С головы до ножек Весь в иголках ёжик.  Как же взять его?</vt:lpstr>
      <vt:lpstr>Слайд 8</vt:lpstr>
      <vt:lpstr>Слайд 9</vt:lpstr>
      <vt:lpstr>Слайд 10</vt:lpstr>
      <vt:lpstr>Игры с прищепками. Для этой игры понадобятся прищепки разных цветов и не слишком тугие, вырезанные из картона шаблоны тучки, елочки, ёжика. С помощью прищепок ребёнок может сделать иголки для ежа, лучики для солнца, крылья для птицы и т.д. </vt:lpstr>
      <vt:lpstr> Кусается больно котенок-глупышка! Видно, думает – это не палец, а мышка! Но мы же играем, а ты все шалишь, Будешь кусаться тебе скажем "Кыш"!</vt:lpstr>
      <vt:lpstr>Слайд 13</vt:lpstr>
      <vt:lpstr>Слайд 14</vt:lpstr>
      <vt:lpstr>Пособия для развития мелкой  моторики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моторики.</dc:title>
  <dc:subject>Шаблон оформления</dc:subject>
  <dc:creator>Любовь Бобичева</dc:creator>
  <dc:description>Корпорация Майкрософт
Шаблон оформления</dc:description>
  <cp:lastModifiedBy>colnihscko</cp:lastModifiedBy>
  <cp:revision>51</cp:revision>
  <dcterms:created xsi:type="dcterms:W3CDTF">2014-09-16T11:43:36Z</dcterms:created>
  <dcterms:modified xsi:type="dcterms:W3CDTF">2015-04-24T10:50:20Z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TC103899579990</vt:lpwstr>
  </property>
</Properties>
</file>