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18"/>
  </p:notesMasterIdLst>
  <p:sldIdLst>
    <p:sldId id="256" r:id="rId2"/>
    <p:sldId id="358" r:id="rId3"/>
    <p:sldId id="257" r:id="rId4"/>
    <p:sldId id="383" r:id="rId5"/>
    <p:sldId id="387" r:id="rId6"/>
    <p:sldId id="369" r:id="rId7"/>
    <p:sldId id="385" r:id="rId8"/>
    <p:sldId id="392" r:id="rId9"/>
    <p:sldId id="391" r:id="rId10"/>
    <p:sldId id="386" r:id="rId11"/>
    <p:sldId id="377" r:id="rId12"/>
    <p:sldId id="376" r:id="rId13"/>
    <p:sldId id="384" r:id="rId14"/>
    <p:sldId id="359" r:id="rId15"/>
    <p:sldId id="393" r:id="rId16"/>
    <p:sldId id="389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0F2C015D-D5B3-475D-B916-967127376DF3}">
          <p14:sldIdLst>
            <p14:sldId id="256"/>
            <p14:sldId id="358"/>
            <p14:sldId id="257"/>
            <p14:sldId id="383"/>
            <p14:sldId id="387"/>
            <p14:sldId id="369"/>
            <p14:sldId id="385"/>
            <p14:sldId id="392"/>
            <p14:sldId id="391"/>
            <p14:sldId id="386"/>
            <p14:sldId id="377"/>
            <p14:sldId id="376"/>
            <p14:sldId id="384"/>
            <p14:sldId id="359"/>
            <p14:sldId id="393"/>
            <p14:sldId id="389"/>
          </p14:sldIdLst>
        </p14:section>
        <p14:section name="Раздел без заголовка" id="{F170FE35-05FE-49DA-8EBD-FCE3D967A4E1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CC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4" d="100"/>
          <a:sy n="84" d="100"/>
        </p:scale>
        <p:origin x="1402" y="5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3522D2-9AA0-47FC-BE02-D94FCA321571}" type="datetimeFigureOut">
              <a:rPr lang="ru-RU" smtClean="0"/>
              <a:pPr/>
              <a:t>13.03.2022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496834-F842-4232-A0BA-1E096AC05FD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17092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496834-F842-4232-A0BA-1E096AC05FDB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58066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5988E-56CC-4C4C-A8C1-82E6ED724053}" type="datetimeFigureOut">
              <a:rPr lang="ru-RU" smtClean="0"/>
              <a:pPr/>
              <a:t>13.03.2022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7BA9D-1E6B-49AF-BB5D-3D5FA625F76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80871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5988E-56CC-4C4C-A8C1-82E6ED724053}" type="datetimeFigureOut">
              <a:rPr lang="ru-RU" smtClean="0"/>
              <a:pPr/>
              <a:t>13.03.2022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7BA9D-1E6B-49AF-BB5D-3D5FA625F76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99085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5988E-56CC-4C4C-A8C1-82E6ED724053}" type="datetimeFigureOut">
              <a:rPr lang="ru-RU" smtClean="0"/>
              <a:pPr/>
              <a:t>13.03.2022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7BA9D-1E6B-49AF-BB5D-3D5FA625F76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88257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5988E-56CC-4C4C-A8C1-82E6ED724053}" type="datetimeFigureOut">
              <a:rPr lang="ru-RU" smtClean="0"/>
              <a:pPr/>
              <a:t>13.03.2022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7BA9D-1E6B-49AF-BB5D-3D5FA625F76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60727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5988E-56CC-4C4C-A8C1-82E6ED724053}" type="datetimeFigureOut">
              <a:rPr lang="ru-RU" smtClean="0"/>
              <a:pPr/>
              <a:t>13.03.2022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7BA9D-1E6B-49AF-BB5D-3D5FA625F76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77552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5988E-56CC-4C4C-A8C1-82E6ED724053}" type="datetimeFigureOut">
              <a:rPr lang="ru-RU" smtClean="0"/>
              <a:pPr/>
              <a:t>13.03.2022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7BA9D-1E6B-49AF-BB5D-3D5FA625F76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08099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5988E-56CC-4C4C-A8C1-82E6ED724053}" type="datetimeFigureOut">
              <a:rPr lang="ru-RU" smtClean="0"/>
              <a:pPr/>
              <a:t>13.03.2022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7BA9D-1E6B-49AF-BB5D-3D5FA625F76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11042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5988E-56CC-4C4C-A8C1-82E6ED724053}" type="datetimeFigureOut">
              <a:rPr lang="ru-RU" smtClean="0"/>
              <a:pPr/>
              <a:t>13.03.2022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7BA9D-1E6B-49AF-BB5D-3D5FA625F76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44661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5988E-56CC-4C4C-A8C1-82E6ED724053}" type="datetimeFigureOut">
              <a:rPr lang="ru-RU" smtClean="0"/>
              <a:pPr/>
              <a:t>13.03.2022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7BA9D-1E6B-49AF-BB5D-3D5FA625F76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14847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5988E-56CC-4C4C-A8C1-82E6ED724053}" type="datetimeFigureOut">
              <a:rPr lang="ru-RU" smtClean="0"/>
              <a:pPr/>
              <a:t>13.03.2022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7BA9D-1E6B-49AF-BB5D-3D5FA625F76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54018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5988E-56CC-4C4C-A8C1-82E6ED724053}" type="datetimeFigureOut">
              <a:rPr lang="ru-RU" smtClean="0"/>
              <a:pPr/>
              <a:t>13.03.2022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7BA9D-1E6B-49AF-BB5D-3D5FA625F76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5514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A5988E-56CC-4C4C-A8C1-82E6ED724053}" type="datetimeFigureOut">
              <a:rPr lang="ru-RU" smtClean="0"/>
              <a:pPr/>
              <a:t>13.03.2022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97BA9D-1E6B-49AF-BB5D-3D5FA625F76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93847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.jpe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3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7" Type="http://schemas.openxmlformats.org/officeDocument/2006/relationships/image" Target="../media/image46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jpeg"/><Relationship Id="rId5" Type="http://schemas.microsoft.com/office/2007/relationships/hdphoto" Target="../media/hdphoto4.wdp"/><Relationship Id="rId4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7" Type="http://schemas.microsoft.com/office/2007/relationships/hdphoto" Target="../media/hdphoto6.wdp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microsoft.com/office/2007/relationships/hdphoto" Target="../media/hdphoto5.wdp"/><Relationship Id="rId4" Type="http://schemas.openxmlformats.org/officeDocument/2006/relationships/image" Target="../media/image4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eg"/><Relationship Id="rId4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microsoft.com/office/2007/relationships/hdphoto" Target="../media/hdphoto3.wdp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 rot="10800000" flipV="1">
            <a:off x="304269" y="1708805"/>
            <a:ext cx="8424936" cy="765866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Современная развивающая </a:t>
            </a:r>
            <a:br>
              <a:rPr lang="ru-RU" sz="2400" b="1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ru-RU" sz="2400" b="1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предметно-пространственная среда в ДОО</a:t>
            </a:r>
            <a:endParaRPr lang="ru-RU" sz="2400" b="1" dirty="0">
              <a:ln w="11430"/>
              <a:solidFill>
                <a:srgbClr val="0070C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67544" y="199637"/>
            <a:ext cx="842493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400" b="1" i="1" dirty="0" smtClean="0">
                <a:solidFill>
                  <a:srgbClr val="0070C0"/>
                </a:solidFill>
                <a:latin typeface="Time Roman" pitchFamily="2" charset="0"/>
              </a:rPr>
              <a:t>Муниципальное бюджетное </a:t>
            </a:r>
            <a:r>
              <a:rPr lang="ru-RU" sz="1400" b="1" i="1" dirty="0">
                <a:solidFill>
                  <a:srgbClr val="0070C0"/>
                </a:solidFill>
                <a:latin typeface="Time Roman" pitchFamily="2" charset="0"/>
              </a:rPr>
              <a:t>дошкольное образовательное учреждение </a:t>
            </a:r>
            <a:endParaRPr lang="ru-RU" sz="1400" b="1" i="1" dirty="0" smtClean="0">
              <a:solidFill>
                <a:srgbClr val="0070C0"/>
              </a:solidFill>
              <a:latin typeface="Time Roman" pitchFamily="2" charset="0"/>
            </a:endParaRPr>
          </a:p>
          <a:p>
            <a:pPr algn="ctr"/>
            <a:r>
              <a:rPr lang="ru-RU" sz="1400" b="1" i="1" dirty="0" smtClean="0">
                <a:solidFill>
                  <a:srgbClr val="0070C0"/>
                </a:solidFill>
                <a:latin typeface="Time Roman" pitchFamily="2" charset="0"/>
              </a:rPr>
              <a:t>«</a:t>
            </a:r>
            <a:r>
              <a:rPr lang="ru-RU" sz="1400" b="1" i="1" dirty="0">
                <a:solidFill>
                  <a:srgbClr val="0070C0"/>
                </a:solidFill>
                <a:latin typeface="Time Roman" pitchFamily="2" charset="0"/>
              </a:rPr>
              <a:t>Детский сад комбинированного вида «Солнышко», </a:t>
            </a:r>
            <a:endParaRPr lang="ru-RU" sz="1400" b="1" i="1" dirty="0" smtClean="0">
              <a:solidFill>
                <a:srgbClr val="0070C0"/>
              </a:solidFill>
              <a:latin typeface="Time Roman" pitchFamily="2" charset="0"/>
            </a:endParaRPr>
          </a:p>
          <a:p>
            <a:pPr algn="ctr"/>
            <a:r>
              <a:rPr lang="ru-RU" sz="1400" b="1" i="1" dirty="0" smtClean="0">
                <a:solidFill>
                  <a:srgbClr val="0070C0"/>
                </a:solidFill>
              </a:rPr>
              <a:t>Красноярский край, </a:t>
            </a:r>
            <a:r>
              <a:rPr lang="ru-RU" sz="1400" b="1" i="1" dirty="0" err="1" smtClean="0">
                <a:solidFill>
                  <a:srgbClr val="0070C0"/>
                </a:solidFill>
              </a:rPr>
              <a:t>Кежемский</a:t>
            </a:r>
            <a:r>
              <a:rPr lang="ru-RU" sz="1400" b="1" i="1" dirty="0" smtClean="0">
                <a:solidFill>
                  <a:srgbClr val="0070C0"/>
                </a:solidFill>
              </a:rPr>
              <a:t> </a:t>
            </a:r>
            <a:r>
              <a:rPr lang="ru-RU" sz="1400" b="1" i="1" dirty="0">
                <a:solidFill>
                  <a:srgbClr val="0070C0"/>
                </a:solidFill>
              </a:rPr>
              <a:t>район, г. </a:t>
            </a:r>
            <a:r>
              <a:rPr lang="ru-RU" sz="1400" b="1" i="1" dirty="0" err="1" smtClean="0">
                <a:solidFill>
                  <a:srgbClr val="0070C0"/>
                </a:solidFill>
              </a:rPr>
              <a:t>Кодинск</a:t>
            </a:r>
            <a:endParaRPr lang="ru-RU" sz="1400" b="1" i="1" dirty="0">
              <a:solidFill>
                <a:srgbClr val="0070C0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67545" y="977587"/>
            <a:ext cx="809838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i="1" dirty="0" smtClean="0">
                <a:solidFill>
                  <a:srgbClr val="7030A0"/>
                </a:solidFill>
              </a:rPr>
              <a:t>Виртуальная выставка в рамках </a:t>
            </a:r>
            <a:r>
              <a:rPr lang="en-US" sz="1400" b="1" i="1" dirty="0" smtClean="0">
                <a:solidFill>
                  <a:srgbClr val="7030A0"/>
                </a:solidFill>
              </a:rPr>
              <a:t>XVI </a:t>
            </a:r>
            <a:r>
              <a:rPr lang="ru-RU" sz="1400" b="1" i="1" dirty="0" smtClean="0">
                <a:solidFill>
                  <a:srgbClr val="7030A0"/>
                </a:solidFill>
              </a:rPr>
              <a:t>педагогической конференции работников муниципальных </a:t>
            </a:r>
          </a:p>
          <a:p>
            <a:pPr algn="ctr"/>
            <a:r>
              <a:rPr lang="ru-RU" sz="1400" b="1" i="1" dirty="0" smtClean="0">
                <a:solidFill>
                  <a:srgbClr val="7030A0"/>
                </a:solidFill>
              </a:rPr>
              <a:t>образовательных организаций г Канска и группы восточных районов Красноярского края</a:t>
            </a:r>
          </a:p>
          <a:p>
            <a:pPr algn="ctr"/>
            <a:r>
              <a:rPr lang="ru-RU" sz="1400" b="1" i="1" dirty="0" smtClean="0">
                <a:solidFill>
                  <a:srgbClr val="7030A0"/>
                </a:solidFill>
              </a:rPr>
              <a:t> «Инновационный опыт – основа системных изменений»</a:t>
            </a:r>
            <a:endParaRPr lang="ru-RU" sz="1400" dirty="0">
              <a:solidFill>
                <a:srgbClr val="7030A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436096" y="5700193"/>
            <a:ext cx="2992229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i="1" dirty="0" smtClean="0">
                <a:solidFill>
                  <a:srgbClr val="7030A0"/>
                </a:solidFill>
              </a:rPr>
              <a:t>Воспитатели МБДОУ «Солнышко»</a:t>
            </a:r>
          </a:p>
          <a:p>
            <a:r>
              <a:rPr lang="ru-RU" sz="1400" b="1" i="1" dirty="0" smtClean="0">
                <a:solidFill>
                  <a:srgbClr val="7030A0"/>
                </a:solidFill>
              </a:rPr>
              <a:t>Утробина Ольга Валерьевна,</a:t>
            </a:r>
          </a:p>
          <a:p>
            <a:r>
              <a:rPr lang="ru-RU" sz="1400" b="1" i="1" dirty="0" err="1" smtClean="0">
                <a:solidFill>
                  <a:srgbClr val="7030A0"/>
                </a:solidFill>
              </a:rPr>
              <a:t>Рукосуева</a:t>
            </a:r>
            <a:r>
              <a:rPr lang="ru-RU" sz="1400" b="1" i="1" dirty="0" smtClean="0">
                <a:solidFill>
                  <a:srgbClr val="7030A0"/>
                </a:solidFill>
              </a:rPr>
              <a:t> Софья Викторовна</a:t>
            </a:r>
            <a:endParaRPr lang="ru-RU" sz="14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851920" y="6237312"/>
            <a:ext cx="108074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i="1" dirty="0" smtClean="0">
                <a:solidFill>
                  <a:srgbClr val="0070C0"/>
                </a:solidFill>
              </a:rPr>
              <a:t>Март 2022</a:t>
            </a:r>
            <a:endParaRPr lang="ru-RU" sz="1400" dirty="0">
              <a:solidFill>
                <a:srgbClr val="0070C0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605" y="2612992"/>
            <a:ext cx="4183132" cy="31409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274" y="2647105"/>
            <a:ext cx="4137700" cy="31068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71488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683568" y="548680"/>
            <a:ext cx="727280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rgbClr val="CC00CC"/>
                </a:solidFill>
              </a:rPr>
              <a:t> </a:t>
            </a:r>
            <a:endParaRPr lang="ru-RU" sz="2800" dirty="0">
              <a:solidFill>
                <a:srgbClr val="CC00CC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920" y="548680"/>
            <a:ext cx="3168352" cy="42244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Прямоугольник 9"/>
          <p:cNvSpPr/>
          <p:nvPr/>
        </p:nvSpPr>
        <p:spPr>
          <a:xfrm rot="10800000" flipV="1">
            <a:off x="395536" y="4988950"/>
            <a:ext cx="856895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В реализации образовательного пространства группы задействованы даже двери. Материал </a:t>
            </a:r>
            <a:r>
              <a:rPr lang="ru-RU" dirty="0"/>
              <a:t>на </a:t>
            </a:r>
            <a:r>
              <a:rPr lang="ru-RU" dirty="0" smtClean="0"/>
              <a:t>них </a:t>
            </a:r>
            <a:r>
              <a:rPr lang="ru-RU" dirty="0"/>
              <a:t>меняется периодически. Сегодня на ней  веселый светофор, который напоминает о правилах дорожного движения, а бывает </a:t>
            </a:r>
            <a:r>
              <a:rPr lang="ru-RU" dirty="0" smtClean="0"/>
              <a:t>дверь превращается в театральную ширму и мы наблюдаем за умением детей фантазировать, творить, сочинять…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9023" y="626604"/>
            <a:ext cx="3035185" cy="404691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170126" y="185170"/>
            <a:ext cx="501977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 smtClean="0">
                <a:solidFill>
                  <a:srgbClr val="CC00CC"/>
                </a:solidFill>
              </a:rPr>
              <a:t>Необычное использование обычной двери</a:t>
            </a:r>
            <a:endParaRPr lang="ru-RU" sz="20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50" t="12201" b="14301"/>
          <a:stretch/>
        </p:blipFill>
        <p:spPr>
          <a:xfrm>
            <a:off x="6455521" y="626604"/>
            <a:ext cx="2550213" cy="41044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580810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9" y="0"/>
            <a:ext cx="9144000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4637372" y="0"/>
            <a:ext cx="384038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CC00CC"/>
                </a:solidFill>
              </a:rPr>
              <a:t>Творчество детей </a:t>
            </a:r>
            <a:endParaRPr lang="ru-RU" sz="3200" b="1" dirty="0">
              <a:solidFill>
                <a:srgbClr val="CC00CC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776"/>
          <a:stretch/>
        </p:blipFill>
        <p:spPr>
          <a:xfrm>
            <a:off x="4893058" y="682958"/>
            <a:ext cx="3973255" cy="259201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 rot="10800000" flipV="1">
            <a:off x="4893058" y="6304861"/>
            <a:ext cx="374441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i="1" dirty="0" smtClean="0">
                <a:solidFill>
                  <a:srgbClr val="0000CC"/>
                </a:solidFill>
              </a:rPr>
              <a:t>Рисование снежинки сосновой лапкой</a:t>
            </a:r>
            <a:endParaRPr lang="ru-RU" sz="1600" b="1" i="1" dirty="0">
              <a:solidFill>
                <a:srgbClr val="0000CC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3" t="15350" b="12200"/>
          <a:stretch/>
        </p:blipFill>
        <p:spPr>
          <a:xfrm>
            <a:off x="96055" y="3428986"/>
            <a:ext cx="4532306" cy="26718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 rot="10800000" flipV="1">
            <a:off x="479526" y="6112276"/>
            <a:ext cx="295232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i="1" dirty="0" smtClean="0">
                <a:solidFill>
                  <a:srgbClr val="0000CC"/>
                </a:solidFill>
              </a:rPr>
              <a:t>Рисование шерстяной ниткой «Северное сияние» </a:t>
            </a:r>
            <a:endParaRPr lang="ru-RU" sz="1600" b="1" i="1" dirty="0">
              <a:solidFill>
                <a:srgbClr val="0000CC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00" t="11151" b="3801"/>
          <a:stretch/>
        </p:blipFill>
        <p:spPr>
          <a:xfrm>
            <a:off x="4698453" y="3491528"/>
            <a:ext cx="4252229" cy="27015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Прямоугольник 10"/>
          <p:cNvSpPr/>
          <p:nvPr/>
        </p:nvSpPr>
        <p:spPr>
          <a:xfrm>
            <a:off x="253000" y="819743"/>
            <a:ext cx="4440059" cy="185204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dirty="0" smtClean="0">
                <a:solidFill>
                  <a:schemeClr val="tx1"/>
                </a:solidFill>
              </a:rPr>
              <a:t>Фотохроника творческих событий отражается на специальном стенде детских работ. Здесь мы размещаем наши достижения в виде грамот, дипломов, сертификатов. Здесь же периодически организуем выставку детских работ, выполненных нетрадиционным способом с применением разных материалов: свечки, вата, нитки, </a:t>
            </a:r>
            <a:r>
              <a:rPr lang="ru-RU" dirty="0">
                <a:solidFill>
                  <a:schemeClr val="tx1"/>
                </a:solidFill>
              </a:rPr>
              <a:t>л</a:t>
            </a:r>
            <a:r>
              <a:rPr lang="ru-RU" dirty="0" smtClean="0">
                <a:solidFill>
                  <a:schemeClr val="tx1"/>
                </a:solidFill>
              </a:rPr>
              <a:t>истья, ватные палочки, поролон, зубные щетки, штампы, ткань… </a:t>
            </a:r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26566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6005"/>
            <a:ext cx="9144000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987824" y="215014"/>
            <a:ext cx="604372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CC00CC"/>
                </a:solidFill>
              </a:rPr>
              <a:t>Использование ширмы для творческих работ детей</a:t>
            </a:r>
            <a:r>
              <a:rPr lang="ru-RU" sz="3200" b="1" dirty="0" smtClean="0">
                <a:solidFill>
                  <a:srgbClr val="CC00CC"/>
                </a:solidFill>
              </a:rPr>
              <a:t> </a:t>
            </a:r>
            <a:endParaRPr lang="ru-RU" sz="3200" b="1" dirty="0">
              <a:solidFill>
                <a:srgbClr val="CC00CC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89549" y="642283"/>
            <a:ext cx="3430013" cy="25754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2641999" y="4995914"/>
            <a:ext cx="61230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/>
              <a:t>Дети организуют </a:t>
            </a:r>
            <a:r>
              <a:rPr lang="ru-RU" dirty="0"/>
              <a:t>самостоятельно выставку своих работ</a:t>
            </a:r>
            <a:r>
              <a:rPr lang="ru-RU" dirty="0" smtClean="0"/>
              <a:t>. Работает как художественная галерея «Портреты мамы», а иной раз превращается в фотостудию «У Нюши», на ширме размещаются и детские книжки, и буклеты «Поделись своею добротой» и многое другое</a:t>
            </a:r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9596" y="782450"/>
            <a:ext cx="2994158" cy="39922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9" descr="F:\Конкурс\РАЗНОЕ добавить\РППС\20180320_154250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472" b="2869"/>
          <a:stretch/>
        </p:blipFill>
        <p:spPr bwMode="auto">
          <a:xfrm>
            <a:off x="5846203" y="980728"/>
            <a:ext cx="2961076" cy="348399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50" t="30678" r="-1"/>
          <a:stretch/>
        </p:blipFill>
        <p:spPr>
          <a:xfrm>
            <a:off x="203607" y="3645026"/>
            <a:ext cx="2447497" cy="32129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484105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059832" y="98183"/>
            <a:ext cx="553299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CC00CC"/>
                </a:solidFill>
              </a:rPr>
              <a:t>Юные </a:t>
            </a:r>
            <a:r>
              <a:rPr lang="ru-RU" sz="3200" b="1" dirty="0" err="1" smtClean="0">
                <a:solidFill>
                  <a:srgbClr val="CC00CC"/>
                </a:solidFill>
              </a:rPr>
              <a:t>блогеры</a:t>
            </a:r>
            <a:r>
              <a:rPr lang="ru-RU" sz="3200" b="1" dirty="0" smtClean="0">
                <a:solidFill>
                  <a:srgbClr val="CC00CC"/>
                </a:solidFill>
              </a:rPr>
              <a:t> «</a:t>
            </a:r>
            <a:r>
              <a:rPr lang="ru-RU" sz="3200" b="1" dirty="0" err="1" smtClean="0">
                <a:solidFill>
                  <a:srgbClr val="CC00CC"/>
                </a:solidFill>
              </a:rPr>
              <a:t>Арбузики</a:t>
            </a:r>
            <a:r>
              <a:rPr lang="ru-RU" sz="3200" b="1" dirty="0" smtClean="0">
                <a:solidFill>
                  <a:srgbClr val="CC00CC"/>
                </a:solidFill>
              </a:rPr>
              <a:t>»</a:t>
            </a:r>
            <a:endParaRPr lang="ru-RU" sz="3200" b="1" dirty="0">
              <a:solidFill>
                <a:srgbClr val="CC00CC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125" b="-1752"/>
          <a:stretch/>
        </p:blipFill>
        <p:spPr>
          <a:xfrm rot="5400000">
            <a:off x="-108307" y="3250306"/>
            <a:ext cx="3376137" cy="29023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18" t="8046" r="2591"/>
          <a:stretch/>
        </p:blipFill>
        <p:spPr>
          <a:xfrm>
            <a:off x="3546906" y="3847371"/>
            <a:ext cx="3780316" cy="29231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80" r="7427"/>
          <a:stretch/>
        </p:blipFill>
        <p:spPr>
          <a:xfrm>
            <a:off x="187104" y="54667"/>
            <a:ext cx="2819773" cy="25822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3051958" y="599679"/>
            <a:ext cx="5828690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14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Именно так называется наш блог, мы учимся записывать видеоролики о жизни и мероприятиях, проходящих в</a:t>
            </a:r>
            <a:r>
              <a:rPr lang="ru-RU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нашей </a:t>
            </a:r>
            <a:r>
              <a:rPr lang="ru-RU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группе. </a:t>
            </a:r>
            <a:r>
              <a:rPr lang="ru-RU" sz="14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Для </a:t>
            </a:r>
            <a:r>
              <a:rPr lang="ru-RU" sz="14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ребят активных, любознательных блог является своеобразным катализатором и генератором идей. А содержание блога – это жизнь в самом широком смысле. </a:t>
            </a:r>
            <a:r>
              <a:rPr lang="ru-RU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Это круг интересов ребят, их забот, поисков, их общие радости и печали, сомнения и открытия, это своеобразная </a:t>
            </a:r>
            <a:r>
              <a:rPr lang="ru-RU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летопись. </a:t>
            </a:r>
            <a:r>
              <a:rPr lang="ru-RU" sz="14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Дети </a:t>
            </a:r>
            <a:r>
              <a:rPr lang="ru-RU" sz="14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учатся сотрудничать со взрослыми и сверстниками в процессе общего творческого дела. В игровой форме ребенок развивает коммуникативные навыки, раскрепощается, у него повышается самооценка</a:t>
            </a:r>
            <a:r>
              <a:rPr lang="ru-RU" sz="1400" b="1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r>
              <a:rPr lang="ru-RU" sz="14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Записанные видеоролики педагоги редактируют и размещают на страничке группы в Контакте «Василек». В течении года видеоролики юных </a:t>
            </a:r>
            <a:r>
              <a:rPr lang="ru-RU" sz="1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блогеров</a:t>
            </a:r>
            <a:r>
              <a:rPr lang="ru-RU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мы включаем для </a:t>
            </a:r>
            <a:r>
              <a:rPr lang="ru-RU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наших детей </a:t>
            </a:r>
            <a:r>
              <a:rPr lang="ru-RU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 </a:t>
            </a:r>
            <a:r>
              <a:rPr lang="ru-RU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познавательных занятиях</a:t>
            </a:r>
            <a:r>
              <a:rPr lang="ru-RU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на совместных мероприятиях с </a:t>
            </a:r>
            <a:r>
              <a:rPr lang="ru-RU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родителями. Для ведения блога дети задействуют разные пространства группы.</a:t>
            </a:r>
            <a:r>
              <a:rPr lang="ru-RU" sz="14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</a:t>
            </a:r>
            <a:r>
              <a:rPr lang="ru-RU" sz="14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</a:t>
            </a:r>
            <a:endParaRPr lang="ru-RU" sz="1400" dirty="0">
              <a:solidFill>
                <a:srgbClr val="000000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87104" y="6309320"/>
            <a:ext cx="3035631" cy="4416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i="1" dirty="0" smtClean="0">
                <a:solidFill>
                  <a:srgbClr val="0000CC"/>
                </a:solidFill>
              </a:rPr>
              <a:t>Сегодня в гостях артисты</a:t>
            </a:r>
            <a:endParaRPr lang="ru-RU" b="1" i="1" dirty="0">
              <a:solidFill>
                <a:srgbClr val="0000CC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95536" y="2564904"/>
            <a:ext cx="2376264" cy="3946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i="1" dirty="0" smtClean="0">
                <a:solidFill>
                  <a:srgbClr val="0000CC"/>
                </a:solidFill>
              </a:rPr>
              <a:t>«</a:t>
            </a:r>
            <a:r>
              <a:rPr lang="ru-RU" b="1" i="1" dirty="0" err="1" smtClean="0">
                <a:solidFill>
                  <a:srgbClr val="0000CC"/>
                </a:solidFill>
              </a:rPr>
              <a:t>Арбузики</a:t>
            </a:r>
            <a:r>
              <a:rPr lang="ru-RU" b="1" i="1" dirty="0" smtClean="0">
                <a:solidFill>
                  <a:srgbClr val="0000CC"/>
                </a:solidFill>
              </a:rPr>
              <a:t>»</a:t>
            </a:r>
            <a:endParaRPr lang="ru-RU" b="1" i="1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89053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8" y="-5260"/>
            <a:ext cx="914400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12046" y="3018437"/>
            <a:ext cx="8445402" cy="128225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dirty="0" smtClean="0">
                <a:solidFill>
                  <a:schemeClr val="tx1"/>
                </a:solidFill>
              </a:rPr>
              <a:t>РППС в группе организована так, чтобы каждый ребенок имел возможность заниматься любимым делом. Размещение оборудования по центрам позволяет детям объединиться подгруппами по общим интересам (конструирование, рисование, ручной труд, театрально-игровая деятельность, экспериментирование и т.д.). </a:t>
            </a:r>
            <a:r>
              <a:rPr lang="ru-RU" sz="1600" dirty="0">
                <a:solidFill>
                  <a:schemeClr val="tx1"/>
                </a:solidFill>
              </a:rPr>
              <a:t>Место для игры дети могут выбрать по своему желанию: за столом, на полу, на открытой полке в шкафу на уровне роста воспитанника и т.д.</a:t>
            </a:r>
            <a:br>
              <a:rPr lang="ru-RU" sz="1600" dirty="0">
                <a:solidFill>
                  <a:schemeClr val="tx1"/>
                </a:solidFill>
              </a:rPr>
            </a:br>
            <a:endParaRPr lang="ru-RU" sz="1600" dirty="0">
              <a:solidFill>
                <a:schemeClr val="tx1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047" y="116237"/>
            <a:ext cx="3543583" cy="26607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00" t="255"/>
          <a:stretch/>
        </p:blipFill>
        <p:spPr>
          <a:xfrm>
            <a:off x="4484716" y="116236"/>
            <a:ext cx="4172732" cy="26607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085" y="4196930"/>
            <a:ext cx="3427851" cy="25738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55" t="5507" r="10267" b="-2779"/>
          <a:stretch/>
        </p:blipFill>
        <p:spPr>
          <a:xfrm rot="5400000">
            <a:off x="5762088" y="3957380"/>
            <a:ext cx="2765717" cy="30250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170456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8" y="0"/>
            <a:ext cx="9144000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4860031" y="91384"/>
            <a:ext cx="396335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CC00CC"/>
                </a:solidFill>
              </a:rPr>
              <a:t>Совместная работа </a:t>
            </a:r>
          </a:p>
          <a:p>
            <a:r>
              <a:rPr lang="ru-RU" sz="2400" b="1" dirty="0" smtClean="0">
                <a:solidFill>
                  <a:srgbClr val="CC00CC"/>
                </a:solidFill>
              </a:rPr>
              <a:t>педагогов и детей</a:t>
            </a:r>
            <a:endParaRPr lang="ru-RU" sz="2400" b="1" dirty="0">
              <a:solidFill>
                <a:srgbClr val="CC00CC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689" y="3812990"/>
            <a:ext cx="4256518" cy="26043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 rot="10800000" flipV="1">
            <a:off x="-52299" y="6428511"/>
            <a:ext cx="4827998" cy="24395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i="1" dirty="0" smtClean="0">
                <a:solidFill>
                  <a:srgbClr val="0000CC"/>
                </a:solidFill>
              </a:rPr>
              <a:t>Проект «Мыльные пузыри»</a:t>
            </a:r>
            <a:endParaRPr lang="ru-RU" b="1" i="1" dirty="0">
              <a:solidFill>
                <a:srgbClr val="0000CC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603958" y="956163"/>
            <a:ext cx="4288522" cy="6006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1600" dirty="0">
              <a:solidFill>
                <a:srgbClr val="CC00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 rot="10800000" flipV="1">
            <a:off x="5129778" y="1622966"/>
            <a:ext cx="313047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Модель трех </a:t>
            </a:r>
            <a:r>
              <a:rPr lang="ru-RU" sz="1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вопросов</a:t>
            </a:r>
          </a:p>
          <a:p>
            <a:pPr>
              <a:buFontTx/>
              <a:buChar char="-"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Что мы знаем?</a:t>
            </a:r>
          </a:p>
          <a:p>
            <a:pPr>
              <a:buFontTx/>
              <a:buChar char="-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Что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мы хотим узнать?</a:t>
            </a:r>
          </a:p>
          <a:p>
            <a:pPr>
              <a:buFontTx/>
              <a:buChar char="-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Как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это сделать?</a:t>
            </a:r>
          </a:p>
        </p:txBody>
      </p:sp>
      <p:pic>
        <p:nvPicPr>
          <p:cNvPr id="12" name="Picture 2" descr="D:\Конкурс\последнее фото и видео\20180313_08430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3241" y="2995117"/>
            <a:ext cx="3963355" cy="2647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5129778" y="5805264"/>
            <a:ext cx="3240360" cy="5360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i="1" dirty="0" smtClean="0">
                <a:solidFill>
                  <a:srgbClr val="0000CC"/>
                </a:solidFill>
              </a:rPr>
              <a:t>Проект «Что такое добро»</a:t>
            </a:r>
            <a:endParaRPr lang="ru-RU" b="1" i="1" dirty="0">
              <a:solidFill>
                <a:srgbClr val="0000CC"/>
              </a:solidFill>
            </a:endParaRPr>
          </a:p>
        </p:txBody>
      </p:sp>
      <p:pic>
        <p:nvPicPr>
          <p:cNvPr id="14" name="Picture 2" descr="F:\Конкурс\РАЗНОЕ добавить\РППС\20180320_154125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14" r="11039"/>
          <a:stretch/>
        </p:blipFill>
        <p:spPr bwMode="auto">
          <a:xfrm>
            <a:off x="267365" y="91384"/>
            <a:ext cx="3960440" cy="284140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Прямоугольник 15"/>
          <p:cNvSpPr/>
          <p:nvPr/>
        </p:nvSpPr>
        <p:spPr>
          <a:xfrm>
            <a:off x="255689" y="3000910"/>
            <a:ext cx="400049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00CC"/>
                </a:solidFill>
              </a:rPr>
              <a:t>Ментальная карта. </a:t>
            </a:r>
          </a:p>
          <a:p>
            <a:pPr algn="ctr"/>
            <a:r>
              <a:rPr lang="ru-RU" b="1" dirty="0" smtClean="0">
                <a:solidFill>
                  <a:srgbClr val="0000CC"/>
                </a:solidFill>
              </a:rPr>
              <a:t>Рисуем </a:t>
            </a:r>
            <a:r>
              <a:rPr lang="ru-RU" b="1" dirty="0">
                <a:solidFill>
                  <a:srgbClr val="0000CC"/>
                </a:solidFill>
              </a:rPr>
              <a:t>план нашего проекта.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5473337" y="933311"/>
            <a:ext cx="278691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Планируем, проектируем, </a:t>
            </a:r>
          </a:p>
          <a:p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составляем карты и схемы</a:t>
            </a:r>
            <a:endParaRPr lang="ru-RU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46383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8" y="0"/>
            <a:ext cx="914400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 rot="10800000" flipV="1">
            <a:off x="611560" y="3864689"/>
            <a:ext cx="4827998" cy="24395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i="1" dirty="0">
              <a:solidFill>
                <a:srgbClr val="CC00CC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522" y="1103507"/>
            <a:ext cx="4370925" cy="32819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176522" y="116632"/>
            <a:ext cx="8859973" cy="10825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6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Совместное планирование дня</a:t>
            </a:r>
            <a:r>
              <a:rPr lang="ru-RU" sz="16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16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 </a:t>
            </a:r>
            <a:r>
              <a:rPr lang="ru-RU" sz="16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центрах </a:t>
            </a:r>
            <a:r>
              <a:rPr lang="ru-RU" sz="16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активности проходит по нашему гибкому </a:t>
            </a:r>
            <a:r>
              <a:rPr lang="ru-RU" sz="1600" dirty="0" smtClean="0">
                <a:solidFill>
                  <a:srgbClr val="CC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расписанию интересных дел.</a:t>
            </a:r>
            <a:r>
              <a:rPr lang="ru-RU" sz="16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Стенд "Герой дня", «Доска почета» куда </a:t>
            </a:r>
            <a:r>
              <a:rPr lang="ru-RU" sz="16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размещаются </a:t>
            </a:r>
            <a:r>
              <a:rPr lang="ru-RU" sz="16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фотографии детей, которые положительно отличились в том или ином деле.</a:t>
            </a:r>
          </a:p>
          <a:p>
            <a:pPr algn="just"/>
            <a:endParaRPr lang="ru-RU" sz="1600" dirty="0">
              <a:solidFill>
                <a:srgbClr val="CC00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148064" y="3632824"/>
            <a:ext cx="3312368" cy="3538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i="1" dirty="0">
              <a:solidFill>
                <a:srgbClr val="CC00CC"/>
              </a:solidFill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4008" y="1103507"/>
            <a:ext cx="4213957" cy="31641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Прямоугольник 9"/>
          <p:cNvSpPr/>
          <p:nvPr/>
        </p:nvSpPr>
        <p:spPr>
          <a:xfrm>
            <a:off x="226967" y="4233787"/>
            <a:ext cx="864096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dirty="0">
                <a:solidFill>
                  <a:srgbClr val="CC00CC"/>
                </a:solidFill>
                <a:cs typeface="Times New Roman" pitchFamily="18" charset="0"/>
              </a:rPr>
              <a:t>Вывод: </a:t>
            </a:r>
          </a:p>
          <a:p>
            <a:pPr algn="just"/>
            <a:r>
              <a:rPr lang="ru-RU" altLang="ru-RU" dirty="0">
                <a:cs typeface="Times New Roman" pitchFamily="18" charset="0"/>
              </a:rPr>
              <a:t>О</a:t>
            </a:r>
            <a:r>
              <a:rPr lang="ru-RU" altLang="ru-RU" dirty="0" smtClean="0">
                <a:cs typeface="Times New Roman" pitchFamily="18" charset="0"/>
              </a:rPr>
              <a:t>рганизация РППС </a:t>
            </a:r>
            <a:r>
              <a:rPr lang="ru-RU" altLang="ru-RU" dirty="0">
                <a:cs typeface="Times New Roman" pitchFamily="18" charset="0"/>
              </a:rPr>
              <a:t>в группе строится таким образом, чтобы </a:t>
            </a:r>
            <a:r>
              <a:rPr lang="ru-RU" altLang="ru-RU" dirty="0" smtClean="0">
                <a:cs typeface="Times New Roman" pitchFamily="18" charset="0"/>
              </a:rPr>
              <a:t>влиять на развитие всех </a:t>
            </a:r>
            <a:r>
              <a:rPr lang="ru-RU" altLang="ru-RU" dirty="0">
                <a:cs typeface="Times New Roman" pitchFamily="18" charset="0"/>
              </a:rPr>
              <a:t>образовательных </a:t>
            </a:r>
            <a:r>
              <a:rPr lang="ru-RU" altLang="ru-RU" dirty="0" smtClean="0">
                <a:cs typeface="Times New Roman" pitchFamily="18" charset="0"/>
              </a:rPr>
              <a:t>областей ребенка, </a:t>
            </a:r>
            <a:r>
              <a:rPr lang="ru-RU" altLang="ru-RU" dirty="0">
                <a:cs typeface="Times New Roman" pitchFamily="18" charset="0"/>
              </a:rPr>
              <a:t>дать возможность наиболее эффективно развивать индивидуальность каждого ребенка с учетом его склонностей, интересов, уровня </a:t>
            </a:r>
            <a:r>
              <a:rPr lang="ru-RU" altLang="ru-RU" dirty="0" smtClean="0">
                <a:cs typeface="Times New Roman" pitchFamily="18" charset="0"/>
              </a:rPr>
              <a:t>активности.</a:t>
            </a:r>
            <a:endParaRPr lang="ru-RU" altLang="ru-RU" dirty="0">
              <a:cs typeface="Times New Roman" pitchFamily="18" charset="0"/>
            </a:endParaRPr>
          </a:p>
          <a:p>
            <a:pPr algn="just"/>
            <a:r>
              <a:rPr lang="ru-RU" altLang="ru-RU" dirty="0">
                <a:solidFill>
                  <a:srgbClr val="CC00CC"/>
                </a:solidFill>
                <a:cs typeface="Times New Roman" pitchFamily="18" charset="0"/>
              </a:rPr>
              <a:t>На будущее</a:t>
            </a:r>
            <a:r>
              <a:rPr lang="ru-RU" altLang="ru-RU" dirty="0">
                <a:cs typeface="Times New Roman" pitchFamily="18" charset="0"/>
              </a:rPr>
              <a:t>: </a:t>
            </a:r>
            <a:endParaRPr lang="ru-RU" altLang="ru-RU" dirty="0" smtClean="0">
              <a:cs typeface="Times New Roman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altLang="ru-RU" dirty="0" smtClean="0">
                <a:cs typeface="Times New Roman" pitchFamily="18" charset="0"/>
              </a:rPr>
              <a:t>внедрить </a:t>
            </a:r>
            <a:r>
              <a:rPr lang="ru-RU" altLang="ru-RU" dirty="0">
                <a:cs typeface="Times New Roman" pitchFamily="18" charset="0"/>
              </a:rPr>
              <a:t>технологию открытого пространства </a:t>
            </a:r>
            <a:r>
              <a:rPr lang="en-US" altLang="ru-RU" dirty="0">
                <a:cs typeface="Times New Roman" pitchFamily="18" charset="0"/>
              </a:rPr>
              <a:t>Open </a:t>
            </a:r>
            <a:r>
              <a:rPr lang="en-US" altLang="ru-RU" dirty="0" smtClean="0">
                <a:cs typeface="Times New Roman" pitchFamily="18" charset="0"/>
              </a:rPr>
              <a:t>Space</a:t>
            </a:r>
            <a:r>
              <a:rPr lang="ru-RU" altLang="ru-RU" dirty="0">
                <a:cs typeface="Times New Roman" pitchFamily="18" charset="0"/>
              </a:rPr>
              <a:t>;</a:t>
            </a:r>
            <a:endParaRPr lang="ru-RU" altLang="ru-RU" dirty="0" smtClean="0">
              <a:cs typeface="Times New Roman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altLang="ru-RU" dirty="0">
                <a:cs typeface="Times New Roman" pitchFamily="18" charset="0"/>
              </a:rPr>
              <a:t>р</a:t>
            </a:r>
            <a:r>
              <a:rPr lang="ru-RU" altLang="ru-RU" dirty="0" smtClean="0">
                <a:cs typeface="Times New Roman" pitchFamily="18" charset="0"/>
              </a:rPr>
              <a:t>еализовать задумки обустройства верхнего пространства не только с целью  оформления, но и продуктивности.</a:t>
            </a:r>
            <a:endParaRPr lang="ru-RU" altLang="ru-RU" dirty="0"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2954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50" y="12937"/>
            <a:ext cx="9144000" cy="6845063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899592" y="116632"/>
            <a:ext cx="741682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CC00CC"/>
                </a:solidFill>
              </a:rPr>
              <a:t>Особенности  РППС в нашей группе «Василек» </a:t>
            </a:r>
            <a:endParaRPr lang="ru-RU" sz="2800" b="1" dirty="0">
              <a:solidFill>
                <a:srgbClr val="CC00CC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51519" y="4405630"/>
            <a:ext cx="8592005" cy="22229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600" dirty="0" smtClean="0">
                <a:solidFill>
                  <a:schemeClr val="tx1"/>
                </a:solidFill>
              </a:rPr>
              <a:t>РППС в нашей группе позволяет детям реализовать три основные потребности: движение, общение, познание. Среда у нас содержательно – насыщенная. Она способствует  максимальной реализации образовательного потенциала. Мебель и оборудование у нас трансформируются в зависимости от образовательно-игровой ситуации. Приветствуются не высокие стеллажи и подиумы на колесах, ширмы, маркеры, которые имеют характер открытой незамкнутой системы готовой к корректировке. </a:t>
            </a:r>
            <a:r>
              <a:rPr lang="ru-RU" sz="1600" dirty="0" err="1" smtClean="0">
                <a:solidFill>
                  <a:schemeClr val="tx1"/>
                </a:solidFill>
              </a:rPr>
              <a:t>Полифункциональность</a:t>
            </a:r>
            <a:r>
              <a:rPr lang="ru-RU" sz="1600" dirty="0" smtClean="0">
                <a:solidFill>
                  <a:schemeClr val="tx1"/>
                </a:solidFill>
              </a:rPr>
              <a:t> игр, пособий, мебели в группе позволяют использовать их в разных видах деятельности. В нашей группе задействовано и верхнее пространство и пол,  как дополнительный ресурс для создания развивающей ППС.</a:t>
            </a:r>
            <a:endParaRPr lang="ru-RU" sz="1600" dirty="0">
              <a:solidFill>
                <a:schemeClr val="tx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51520" y="639852"/>
            <a:ext cx="856895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/>
              <a:t>Есть такое название развивающая предметно-пространственная среда, а за ним скрываются все уголки, полочки и мешочки, </a:t>
            </a:r>
            <a:r>
              <a:rPr lang="ru-RU" sz="1600" dirty="0" smtClean="0"/>
              <a:t>ширмы которые </a:t>
            </a:r>
            <a:r>
              <a:rPr lang="ru-RU" sz="1600" dirty="0"/>
              <a:t>есть в нашей группе. И сейчас вы все это увидите</a:t>
            </a:r>
            <a:r>
              <a:rPr lang="ru-RU" sz="1600" dirty="0" smtClean="0"/>
              <a:t>.</a:t>
            </a:r>
            <a:endParaRPr lang="ru-RU" sz="1600" dirty="0"/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2557" y="1318998"/>
            <a:ext cx="3758138" cy="299226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278" y="1319900"/>
            <a:ext cx="3987277" cy="29904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369067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863600" y="1125538"/>
            <a:ext cx="8280400" cy="1008062"/>
          </a:xfrm>
        </p:spPr>
        <p:txBody>
          <a:bodyPr>
            <a:normAutofit fontScale="90000"/>
          </a:bodyPr>
          <a:lstStyle/>
          <a:p>
            <a:pPr algn="l"/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/>
              <a:t/>
            </a:r>
            <a:br>
              <a:rPr lang="ru-RU" sz="2000" dirty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/>
              <a:t/>
            </a:r>
            <a:br>
              <a:rPr lang="ru-RU" sz="2000" dirty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/>
              <a:t/>
            </a:r>
            <a:br>
              <a:rPr lang="ru-RU" sz="2000" dirty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/>
              <a:t/>
            </a:r>
            <a:br>
              <a:rPr lang="ru-RU" sz="2000" dirty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/>
              <a:t/>
            </a:r>
            <a:br>
              <a:rPr lang="ru-RU" sz="2000" dirty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/>
              <a:t/>
            </a:r>
            <a:br>
              <a:rPr lang="ru-RU" sz="2000" dirty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/>
              <a:t/>
            </a:r>
            <a:br>
              <a:rPr lang="ru-RU" sz="2000" dirty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/>
              <a:t/>
            </a:r>
            <a:br>
              <a:rPr lang="ru-RU" sz="2000" dirty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/>
              <a:t/>
            </a:r>
            <a:br>
              <a:rPr lang="ru-RU" sz="2000" dirty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/>
              <a:t/>
            </a:r>
            <a:br>
              <a:rPr lang="ru-RU" sz="2000" dirty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endParaRPr lang="ru-RU" sz="20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271397" y="-2994"/>
            <a:ext cx="604867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CC00CC"/>
                </a:solidFill>
              </a:rPr>
              <a:t>Средняя группа «Василек» 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309801" y="5157192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39" y="3838590"/>
            <a:ext cx="4176464" cy="29176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648" y="637421"/>
            <a:ext cx="4492156" cy="252683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 rot="10800000" flipV="1">
            <a:off x="385239" y="3258144"/>
            <a:ext cx="806489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/>
              <a:t>РППС изменяется в зависимости от темы недели, времени года, образовательной ситуации, в том числе от меняющихся интересов детей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7332" y="524043"/>
            <a:ext cx="3763140" cy="28256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4528" y="3841842"/>
            <a:ext cx="3790775" cy="28463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23650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86161" y="233494"/>
            <a:ext cx="627407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C00CC"/>
                </a:solidFill>
              </a:rPr>
              <a:t>Театральный уголок. Тематические недели</a:t>
            </a:r>
            <a:endParaRPr lang="ru-RU" sz="2400" b="1" dirty="0">
              <a:solidFill>
                <a:srgbClr val="CC00CC"/>
              </a:solidFill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17"/>
          <a:stretch/>
        </p:blipFill>
        <p:spPr>
          <a:xfrm>
            <a:off x="5715729" y="3583438"/>
            <a:ext cx="3428271" cy="29124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117" y="804600"/>
            <a:ext cx="2823396" cy="37645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1506" y="1340768"/>
            <a:ext cx="2789236" cy="37189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182643" y="4780610"/>
            <a:ext cx="2232248" cy="518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i="1" dirty="0" smtClean="0">
                <a:solidFill>
                  <a:srgbClr val="0000CC"/>
                </a:solidFill>
              </a:rPr>
              <a:t>«Музейная лавка»</a:t>
            </a:r>
            <a:endParaRPr lang="ru-RU" b="1" i="1" dirty="0">
              <a:solidFill>
                <a:srgbClr val="0000CC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414891" y="5122602"/>
            <a:ext cx="3456383" cy="97731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i="1" dirty="0" smtClean="0">
                <a:solidFill>
                  <a:srgbClr val="0000CC"/>
                </a:solidFill>
              </a:rPr>
              <a:t>«Серебряное копытце». Знакомство детей с творчеством </a:t>
            </a:r>
            <a:r>
              <a:rPr lang="ru-RU" b="1" i="1" dirty="0" err="1" smtClean="0">
                <a:solidFill>
                  <a:srgbClr val="0000CC"/>
                </a:solidFill>
              </a:rPr>
              <a:t>П.Бажова</a:t>
            </a:r>
            <a:endParaRPr lang="ru-RU" b="1" i="1" dirty="0">
              <a:solidFill>
                <a:srgbClr val="0000CC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605123" y="6143529"/>
            <a:ext cx="3208367" cy="72794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i="1" dirty="0" smtClean="0">
                <a:solidFill>
                  <a:srgbClr val="0000CC"/>
                </a:solidFill>
              </a:rPr>
              <a:t>«Весна . Мамин праздник»</a:t>
            </a:r>
            <a:endParaRPr lang="ru-RU" b="1" i="1" dirty="0">
              <a:solidFill>
                <a:srgbClr val="0000CC"/>
              </a:solidFill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603"/>
          <a:stretch/>
        </p:blipFill>
        <p:spPr>
          <a:xfrm rot="5400000">
            <a:off x="6029788" y="813338"/>
            <a:ext cx="3400543" cy="21396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562739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43851" y="1466113"/>
            <a:ext cx="4300157" cy="13681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dirty="0" smtClean="0">
              <a:solidFill>
                <a:schemeClr val="tx1"/>
              </a:solidFill>
            </a:endParaRPr>
          </a:p>
          <a:p>
            <a:pPr algn="just"/>
            <a:r>
              <a:rPr lang="ru-RU" dirty="0" smtClean="0">
                <a:solidFill>
                  <a:schemeClr val="tx1"/>
                </a:solidFill>
              </a:rPr>
              <a:t>Обязательными в оборудовании среды группы являются материалы, активизирующие познавательную деятельность, развивающие игры, технические устройства и игрушки и т.д.</a:t>
            </a:r>
            <a:r>
              <a:rPr lang="ru-RU" dirty="0"/>
              <a:t>  </a:t>
            </a:r>
            <a:r>
              <a:rPr lang="ru-RU" dirty="0" smtClean="0">
                <a:solidFill>
                  <a:schemeClr val="tx1"/>
                </a:solidFill>
              </a:rPr>
              <a:t>Дети </a:t>
            </a:r>
            <a:r>
              <a:rPr lang="ru-RU" dirty="0">
                <a:solidFill>
                  <a:schemeClr val="tx1"/>
                </a:solidFill>
              </a:rPr>
              <a:t>могут </a:t>
            </a:r>
            <a:r>
              <a:rPr lang="ru-RU" dirty="0" smtClean="0">
                <a:solidFill>
                  <a:schemeClr val="tx1"/>
                </a:solidFill>
              </a:rPr>
              <a:t>свободно подойти </a:t>
            </a:r>
            <a:r>
              <a:rPr lang="ru-RU" dirty="0">
                <a:solidFill>
                  <a:schemeClr val="tx1"/>
                </a:solidFill>
              </a:rPr>
              <a:t>к </a:t>
            </a:r>
            <a:r>
              <a:rPr lang="ru-RU" dirty="0" smtClean="0">
                <a:solidFill>
                  <a:schemeClr val="tx1"/>
                </a:solidFill>
              </a:rPr>
              <a:t>любому уголку, </a:t>
            </a:r>
            <a:r>
              <a:rPr lang="ru-RU" dirty="0">
                <a:solidFill>
                  <a:schemeClr val="tx1"/>
                </a:solidFill>
              </a:rPr>
              <a:t>взять игровые и наглядные материалы и организовывать самостоятельные игры. </a:t>
            </a:r>
            <a:endParaRPr lang="ru-RU" dirty="0" smtClean="0">
              <a:solidFill>
                <a:schemeClr val="tx1"/>
              </a:solidFill>
            </a:endParaRPr>
          </a:p>
          <a:p>
            <a:pPr algn="ctr"/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70" y="3988489"/>
            <a:ext cx="3201426" cy="24038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1004" y="13924"/>
            <a:ext cx="4104456" cy="30818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Прямоугольник 7"/>
          <p:cNvSpPr/>
          <p:nvPr/>
        </p:nvSpPr>
        <p:spPr>
          <a:xfrm>
            <a:off x="827584" y="148281"/>
            <a:ext cx="444206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rgbClr val="CC00CC"/>
                </a:solidFill>
              </a:rPr>
              <a:t>Уголок познания</a:t>
            </a:r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0" r="13734"/>
          <a:stretch/>
        </p:blipFill>
        <p:spPr>
          <a:xfrm>
            <a:off x="3262896" y="4223918"/>
            <a:ext cx="2517925" cy="21773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Прямоугольник 1"/>
          <p:cNvSpPr/>
          <p:nvPr/>
        </p:nvSpPr>
        <p:spPr>
          <a:xfrm>
            <a:off x="3167335" y="6325127"/>
            <a:ext cx="2809327" cy="3947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i="1" dirty="0" smtClean="0">
                <a:solidFill>
                  <a:srgbClr val="0000CC"/>
                </a:solidFill>
              </a:rPr>
              <a:t>Игры по развитию речи</a:t>
            </a:r>
            <a:endParaRPr lang="ru-RU" b="1" i="1" dirty="0">
              <a:solidFill>
                <a:srgbClr val="0000CC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23527" y="6325127"/>
            <a:ext cx="2520281" cy="29064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i="1" dirty="0" smtClean="0">
                <a:solidFill>
                  <a:srgbClr val="0000CC"/>
                </a:solidFill>
              </a:rPr>
              <a:t>Развивающие игры</a:t>
            </a:r>
            <a:endParaRPr lang="ru-RU" b="1" i="1" dirty="0">
              <a:solidFill>
                <a:srgbClr val="0000CC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533010" y="3165177"/>
            <a:ext cx="4680520" cy="4021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i="1" dirty="0" smtClean="0">
              <a:solidFill>
                <a:srgbClr val="0000CC"/>
              </a:solidFill>
            </a:endParaRPr>
          </a:p>
          <a:p>
            <a:pPr algn="ctr"/>
            <a:r>
              <a:rPr lang="ru-RU" b="1" i="1" dirty="0" smtClean="0">
                <a:solidFill>
                  <a:srgbClr val="0000CC"/>
                </a:solidFill>
              </a:rPr>
              <a:t>Игры </a:t>
            </a:r>
            <a:r>
              <a:rPr lang="ru-RU" b="1" i="1" dirty="0" err="1" smtClean="0">
                <a:solidFill>
                  <a:srgbClr val="0000CC"/>
                </a:solidFill>
              </a:rPr>
              <a:t>Воскобовича</a:t>
            </a:r>
            <a:r>
              <a:rPr lang="ru-RU" b="1" i="1" dirty="0" smtClean="0">
                <a:solidFill>
                  <a:srgbClr val="0000CC"/>
                </a:solidFill>
              </a:rPr>
              <a:t>. </a:t>
            </a:r>
            <a:r>
              <a:rPr lang="ru-RU" b="1" i="1" dirty="0" err="1" smtClean="0">
                <a:solidFill>
                  <a:srgbClr val="0000CC"/>
                </a:solidFill>
              </a:rPr>
              <a:t>Коврограф</a:t>
            </a:r>
            <a:r>
              <a:rPr lang="ru-RU" b="1" i="1" dirty="0" smtClean="0">
                <a:solidFill>
                  <a:srgbClr val="0000CC"/>
                </a:solidFill>
              </a:rPr>
              <a:t>. </a:t>
            </a:r>
            <a:endParaRPr lang="en-US" b="1" i="1" dirty="0" smtClean="0">
              <a:solidFill>
                <a:srgbClr val="0000CC"/>
              </a:solidFill>
            </a:endParaRPr>
          </a:p>
          <a:p>
            <a:pPr algn="ctr"/>
            <a:r>
              <a:rPr lang="ru-RU" sz="1400" b="1" i="1" dirty="0" smtClean="0">
                <a:solidFill>
                  <a:srgbClr val="0000CC"/>
                </a:solidFill>
              </a:rPr>
              <a:t>Стел</a:t>
            </a:r>
            <a:r>
              <a:rPr lang="en-US" sz="1400" b="1" i="1" dirty="0" smtClean="0">
                <a:solidFill>
                  <a:srgbClr val="0000CC"/>
                </a:solidFill>
              </a:rPr>
              <a:t>k</a:t>
            </a:r>
            <a:r>
              <a:rPr lang="ru-RU" sz="1400" b="1" i="1" dirty="0" smtClean="0">
                <a:solidFill>
                  <a:srgbClr val="0000CC"/>
                </a:solidFill>
              </a:rPr>
              <a:t>аж </a:t>
            </a:r>
            <a:r>
              <a:rPr lang="ru-RU" sz="1400" b="1" i="1" dirty="0" smtClean="0">
                <a:solidFill>
                  <a:srgbClr val="0000CC"/>
                </a:solidFill>
              </a:rPr>
              <a:t>мобильный с играми и материалами по познавательному развитию может размещаться детьми в любом удобном </a:t>
            </a:r>
            <a:r>
              <a:rPr lang="ru-RU" sz="1400" b="1" i="1" dirty="0" smtClean="0">
                <a:solidFill>
                  <a:srgbClr val="0000CC"/>
                </a:solidFill>
              </a:rPr>
              <a:t>для </a:t>
            </a:r>
            <a:r>
              <a:rPr lang="ru-RU" sz="1400" b="1" i="1" dirty="0" smtClean="0">
                <a:solidFill>
                  <a:srgbClr val="0000CC"/>
                </a:solidFill>
              </a:rPr>
              <a:t>них  месте. </a:t>
            </a:r>
            <a:endParaRPr lang="ru-RU" sz="1400" b="1" i="1" dirty="0">
              <a:solidFill>
                <a:srgbClr val="0000CC"/>
              </a:solidFill>
            </a:endParaRPr>
          </a:p>
        </p:txBody>
      </p:sp>
      <p:pic>
        <p:nvPicPr>
          <p:cNvPr id="11" name="Picture 4" descr="G:\Конкурс\утро\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79312" y="3958104"/>
            <a:ext cx="3286148" cy="24646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Прямоугольник 11"/>
          <p:cNvSpPr/>
          <p:nvPr/>
        </p:nvSpPr>
        <p:spPr>
          <a:xfrm>
            <a:off x="6228183" y="6325127"/>
            <a:ext cx="2664297" cy="29064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i="1" dirty="0" err="1" smtClean="0">
                <a:solidFill>
                  <a:srgbClr val="0000CC"/>
                </a:solidFill>
              </a:rPr>
              <a:t>Лепбук</a:t>
            </a:r>
            <a:r>
              <a:rPr lang="ru-RU" b="1" i="1" dirty="0" smtClean="0">
                <a:solidFill>
                  <a:srgbClr val="0000CC"/>
                </a:solidFill>
              </a:rPr>
              <a:t> «О моей маме»</a:t>
            </a:r>
            <a:endParaRPr lang="ru-RU" b="1" i="1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4924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371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76411" y="109478"/>
            <a:ext cx="3348371" cy="423157"/>
          </a:xfrm>
        </p:spPr>
        <p:txBody>
          <a:bodyPr>
            <a:normAutofit fontScale="90000"/>
          </a:bodyPr>
          <a:lstStyle/>
          <a:p>
            <a:r>
              <a:rPr lang="ru-RU" sz="2400" b="1" dirty="0" smtClean="0">
                <a:solidFill>
                  <a:srgbClr val="CC00CC"/>
                </a:solidFill>
              </a:rPr>
              <a:t>Игровые маркеры</a:t>
            </a:r>
            <a:endParaRPr lang="ru-RU" sz="2400" b="1" dirty="0">
              <a:solidFill>
                <a:srgbClr val="CC00CC"/>
              </a:solidFill>
            </a:endParaRP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35" t="1834"/>
          <a:stretch/>
        </p:blipFill>
        <p:spPr bwMode="auto">
          <a:xfrm>
            <a:off x="4967613" y="3764394"/>
            <a:ext cx="4102331" cy="30170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350500" y="125709"/>
            <a:ext cx="5444689" cy="145917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600" dirty="0">
                <a:solidFill>
                  <a:schemeClr val="tx1"/>
                </a:solidFill>
              </a:rPr>
              <a:t>В нашей группе ничего не пропадает просто так – мы </a:t>
            </a:r>
            <a:r>
              <a:rPr lang="ru-RU" sz="1600" dirty="0" smtClean="0">
                <a:solidFill>
                  <a:schemeClr val="tx1"/>
                </a:solidFill>
              </a:rPr>
              <a:t>изготавливаем </a:t>
            </a:r>
            <a:r>
              <a:rPr lang="ru-RU" sz="1600" dirty="0">
                <a:solidFill>
                  <a:schemeClr val="tx1"/>
                </a:solidFill>
              </a:rPr>
              <a:t>из упаковочного материала прекрасные ширмы. Они широко используются в сюжетных </a:t>
            </a:r>
            <a:r>
              <a:rPr lang="ru-RU" sz="1600" dirty="0" smtClean="0">
                <a:solidFill>
                  <a:schemeClr val="tx1"/>
                </a:solidFill>
              </a:rPr>
              <a:t>играх,  в развлечениях, </a:t>
            </a:r>
            <a:r>
              <a:rPr lang="ru-RU" sz="1600" dirty="0">
                <a:solidFill>
                  <a:schemeClr val="tx1"/>
                </a:solidFill>
              </a:rPr>
              <a:t>в проведении ООД на прогулке </a:t>
            </a:r>
            <a:r>
              <a:rPr lang="ru-RU" sz="1600" dirty="0" smtClean="0">
                <a:solidFill>
                  <a:schemeClr val="tx1"/>
                </a:solidFill>
              </a:rPr>
              <a:t>и в группе, которая планируется в нашей группе еженедельно, а также в самостоятельной </a:t>
            </a:r>
            <a:r>
              <a:rPr lang="ru-RU" sz="1600" dirty="0">
                <a:solidFill>
                  <a:schemeClr val="tx1"/>
                </a:solidFill>
              </a:rPr>
              <a:t>деятельности детей. 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611"/>
          <a:stretch/>
        </p:blipFill>
        <p:spPr>
          <a:xfrm>
            <a:off x="262400" y="548680"/>
            <a:ext cx="3088100" cy="30721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5"/>
          <a:srcRect l="2222" t="8326" r="4031"/>
          <a:stretch/>
        </p:blipFill>
        <p:spPr>
          <a:xfrm>
            <a:off x="43740" y="3714271"/>
            <a:ext cx="4898122" cy="29634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081" b="13779"/>
          <a:stretch/>
        </p:blipFill>
        <p:spPr bwMode="auto">
          <a:xfrm>
            <a:off x="3779911" y="1683886"/>
            <a:ext cx="4144665" cy="17451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09487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281" y="0"/>
            <a:ext cx="9144000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187624" y="188640"/>
            <a:ext cx="57606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rgbClr val="CC00CC"/>
                </a:solidFill>
              </a:rPr>
              <a:t>Уголок «Всякая всячина» </a:t>
            </a:r>
            <a:endParaRPr lang="ru-RU" sz="3200" b="1" dirty="0">
              <a:solidFill>
                <a:srgbClr val="CC00CC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562680" y="1857209"/>
            <a:ext cx="3991024" cy="29967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985" y="1071900"/>
            <a:ext cx="2556807" cy="424240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 rot="10800000" flipV="1">
            <a:off x="0" y="5468957"/>
            <a:ext cx="421196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Забавная дорога </a:t>
            </a:r>
            <a:r>
              <a:rPr lang="ru-RU" dirty="0"/>
              <a:t>выполнена с помощью </a:t>
            </a:r>
            <a:r>
              <a:rPr lang="ru-RU" dirty="0" smtClean="0"/>
              <a:t>цветной изоленты </a:t>
            </a:r>
            <a:r>
              <a:rPr lang="ru-RU" dirty="0"/>
              <a:t>и находится под ковром. В удобное для детей время, ковер сворачивается и начинается игра!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264077" y="1723740"/>
            <a:ext cx="4736525" cy="26642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 rot="10800000" flipV="1">
            <a:off x="5364088" y="5451572"/>
            <a:ext cx="338437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Широко используются материалы, побуждающие детей к </a:t>
            </a:r>
            <a:r>
              <a:rPr lang="ru-RU" dirty="0" smtClean="0"/>
              <a:t>игре из неоформленного материала.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52897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797" y="-15766"/>
            <a:ext cx="9144000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73156" y="177176"/>
            <a:ext cx="499200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CC00CC"/>
                </a:solidFill>
              </a:rPr>
              <a:t>Макеты и игры сделанные руками родителей и педагогов </a:t>
            </a:r>
            <a:endParaRPr lang="ru-RU" sz="2800" b="1" dirty="0">
              <a:solidFill>
                <a:srgbClr val="CC00CC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419872" y="1484784"/>
            <a:ext cx="2376264" cy="8640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06508" y="1805512"/>
            <a:ext cx="4789197" cy="35836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Прямоугольник 6"/>
          <p:cNvSpPr/>
          <p:nvPr/>
        </p:nvSpPr>
        <p:spPr>
          <a:xfrm rot="10800000" flipH="1" flipV="1">
            <a:off x="224742" y="6287745"/>
            <a:ext cx="3439048" cy="1655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i="1" dirty="0" smtClean="0">
                <a:solidFill>
                  <a:srgbClr val="0000CC"/>
                </a:solidFill>
              </a:rPr>
              <a:t>Макет «У бабушки в деревне</a:t>
            </a:r>
            <a:r>
              <a:rPr lang="ru-RU" b="1" i="1" dirty="0" smtClean="0">
                <a:solidFill>
                  <a:srgbClr val="0000CC"/>
                </a:solidFill>
              </a:rPr>
              <a:t>», содержание меняется по временам года</a:t>
            </a:r>
            <a:endParaRPr lang="ru-RU" b="1" i="1" dirty="0">
              <a:solidFill>
                <a:srgbClr val="0000CC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04"/>
          <a:stretch/>
        </p:blipFill>
        <p:spPr>
          <a:xfrm rot="5400000">
            <a:off x="3574721" y="2708922"/>
            <a:ext cx="4040855" cy="32696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Прямоугольник 8"/>
          <p:cNvSpPr/>
          <p:nvPr/>
        </p:nvSpPr>
        <p:spPr>
          <a:xfrm>
            <a:off x="3779911" y="6312829"/>
            <a:ext cx="4824537" cy="5600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i="1" dirty="0" smtClean="0">
                <a:solidFill>
                  <a:srgbClr val="0000CC"/>
                </a:solidFill>
              </a:rPr>
              <a:t>«Фабрика мороженного»</a:t>
            </a:r>
            <a:r>
              <a:rPr lang="ru-RU" b="1" i="1" dirty="0" smtClean="0">
                <a:solidFill>
                  <a:srgbClr val="0000CC"/>
                </a:solidFill>
              </a:rPr>
              <a:t>, аппарат изготовлен из бросового материала</a:t>
            </a:r>
            <a:endParaRPr lang="ru-RU" b="1" i="1" dirty="0">
              <a:solidFill>
                <a:srgbClr val="0000CC"/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66088" y="-8481"/>
            <a:ext cx="4177912" cy="23500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Прямоугольник 11"/>
          <p:cNvSpPr/>
          <p:nvPr/>
        </p:nvSpPr>
        <p:spPr>
          <a:xfrm>
            <a:off x="7092280" y="2760051"/>
            <a:ext cx="2082493" cy="1479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i="1" dirty="0" smtClean="0">
                <a:solidFill>
                  <a:srgbClr val="0000CC"/>
                </a:solidFill>
              </a:rPr>
              <a:t>«Веселый огород» для опытов и экспериментов</a:t>
            </a:r>
            <a:endParaRPr lang="ru-RU" b="1" i="1" dirty="0">
              <a:solidFill>
                <a:srgbClr val="0000CC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266863" y="5733256"/>
            <a:ext cx="3742219" cy="110897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i="1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94934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31588" y="193621"/>
            <a:ext cx="836632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C00CC"/>
                </a:solidFill>
              </a:rPr>
              <a:t>Особый уголок «Страна добрых дел»  </a:t>
            </a:r>
            <a:endParaRPr lang="ru-RU" sz="2400" b="1" dirty="0">
              <a:solidFill>
                <a:srgbClr val="CC00CC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250" y="3573016"/>
            <a:ext cx="4258385" cy="31974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0548" y="3572487"/>
            <a:ext cx="4259094" cy="31980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Прямоугольник 7"/>
          <p:cNvSpPr/>
          <p:nvPr/>
        </p:nvSpPr>
        <p:spPr>
          <a:xfrm>
            <a:off x="128437" y="1268760"/>
            <a:ext cx="8712968" cy="14401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600" dirty="0">
                <a:solidFill>
                  <a:schemeClr val="tx1"/>
                </a:solidFill>
              </a:rPr>
              <a:t>Детям так же, как и взрослым обязательно нужна разгрузка. Для этого в группе мы сделали уголок психологической разгрузки «Страна добрых дел», который разделили на 2 зоны.</a:t>
            </a:r>
            <a:br>
              <a:rPr lang="ru-RU" sz="1600" dirty="0">
                <a:solidFill>
                  <a:schemeClr val="tx1"/>
                </a:solidFill>
              </a:rPr>
            </a:br>
            <a:r>
              <a:rPr lang="ru-RU" sz="1600" b="1" i="1" dirty="0">
                <a:solidFill>
                  <a:srgbClr val="0000CC"/>
                </a:solidFill>
              </a:rPr>
              <a:t>Место уединения </a:t>
            </a:r>
            <a:r>
              <a:rPr lang="ru-RU" sz="1600" dirty="0">
                <a:solidFill>
                  <a:schemeClr val="tx1"/>
                </a:solidFill>
              </a:rPr>
              <a:t>(палатка или шатёр, периодически меняем). Здесь дети могут просто посидеть и подумать, посекретничать, </a:t>
            </a:r>
            <a:r>
              <a:rPr lang="ru-RU" sz="1600" dirty="0" smtClean="0">
                <a:solidFill>
                  <a:schemeClr val="tx1"/>
                </a:solidFill>
              </a:rPr>
              <a:t>помечтать. </a:t>
            </a:r>
            <a:r>
              <a:rPr lang="ru-RU" sz="1600" b="1" i="1" dirty="0" smtClean="0">
                <a:solidFill>
                  <a:srgbClr val="0000CC"/>
                </a:solidFill>
              </a:rPr>
              <a:t>Место </a:t>
            </a:r>
            <a:r>
              <a:rPr lang="ru-RU" sz="1600" b="1" i="1" dirty="0">
                <a:solidFill>
                  <a:srgbClr val="0000CC"/>
                </a:solidFill>
              </a:rPr>
              <a:t>с различными материалами</a:t>
            </a:r>
            <a:r>
              <a:rPr lang="ru-RU" sz="1600" dirty="0">
                <a:solidFill>
                  <a:schemeClr val="tx1"/>
                </a:solidFill>
              </a:rPr>
              <a:t>: </a:t>
            </a:r>
            <a:r>
              <a:rPr lang="ru-RU" sz="1600" dirty="0" smtClean="0">
                <a:solidFill>
                  <a:schemeClr val="tx1"/>
                </a:solidFill>
              </a:rPr>
              <a:t>на </a:t>
            </a:r>
            <a:r>
              <a:rPr lang="ru-RU" sz="1600" dirty="0">
                <a:solidFill>
                  <a:schemeClr val="tx1"/>
                </a:solidFill>
              </a:rPr>
              <a:t>полках лежат волшебные предметы (волшебная палочка, шляпка), фотоальбомы, сенсорные материалы (камушки, ракушки, цветные клубочки), коробка добрых дел, дети рисуют свои добрые дела и складывают туда свои рисунки, различные дидактические </a:t>
            </a:r>
            <a:r>
              <a:rPr lang="ru-RU" sz="1600" dirty="0" smtClean="0">
                <a:solidFill>
                  <a:schemeClr val="tx1"/>
                </a:solidFill>
              </a:rPr>
              <a:t>игры. Стена </a:t>
            </a:r>
            <a:r>
              <a:rPr lang="ru-RU" sz="1600" dirty="0">
                <a:solidFill>
                  <a:schemeClr val="tx1"/>
                </a:solidFill>
              </a:rPr>
              <a:t>настроения, где изображены </a:t>
            </a:r>
            <a:r>
              <a:rPr lang="ru-RU" sz="1600" dirty="0" smtClean="0">
                <a:solidFill>
                  <a:schemeClr val="tx1"/>
                </a:solidFill>
              </a:rPr>
              <a:t>эмоции. Размещены </a:t>
            </a:r>
            <a:r>
              <a:rPr lang="ru-RU" sz="1600" dirty="0">
                <a:solidFill>
                  <a:schemeClr val="tx1"/>
                </a:solidFill>
              </a:rPr>
              <a:t>книжки, которые дети могут </a:t>
            </a:r>
            <a:r>
              <a:rPr lang="ru-RU" sz="1600" dirty="0" smtClean="0">
                <a:solidFill>
                  <a:schemeClr val="tx1"/>
                </a:solidFill>
              </a:rPr>
              <a:t>перелистывать. Детям</a:t>
            </a:r>
            <a:r>
              <a:rPr lang="ru-RU" sz="1600" dirty="0">
                <a:solidFill>
                  <a:schemeClr val="tx1"/>
                </a:solidFill>
              </a:rPr>
              <a:t>, которым грустно, </a:t>
            </a:r>
            <a:r>
              <a:rPr lang="ru-RU" sz="1600" dirty="0" smtClean="0">
                <a:solidFill>
                  <a:schemeClr val="tx1"/>
                </a:solidFill>
              </a:rPr>
              <a:t>садятся </a:t>
            </a:r>
            <a:r>
              <a:rPr lang="ru-RU" sz="1600" dirty="0">
                <a:solidFill>
                  <a:schemeClr val="tx1"/>
                </a:solidFill>
              </a:rPr>
              <a:t>на «волшебный стульчик», а остальные дети могут его поглаживать, говорить добрые слова, тем самым повышают ему настроение.</a:t>
            </a:r>
          </a:p>
          <a:p>
            <a:pPr lvl="0" algn="just"/>
            <a:r>
              <a:rPr lang="ru-RU" sz="1600" dirty="0">
                <a:solidFill>
                  <a:schemeClr val="tx1"/>
                </a:solidFill>
              </a:rPr>
              <a:t>Этот </a:t>
            </a:r>
            <a:r>
              <a:rPr lang="ru-RU" sz="1600" dirty="0" smtClean="0">
                <a:solidFill>
                  <a:schemeClr val="tx1"/>
                </a:solidFill>
              </a:rPr>
              <a:t>уголок дети сами украшают своими творческими работами.</a:t>
            </a:r>
            <a:endParaRPr lang="ru-RU" sz="1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229500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2557</TotalTime>
  <Words>949</Words>
  <Application>Microsoft Office PowerPoint</Application>
  <PresentationFormat>Экран (4:3)</PresentationFormat>
  <Paragraphs>75</Paragraphs>
  <Slides>16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2" baseType="lpstr">
      <vt:lpstr>Arial</vt:lpstr>
      <vt:lpstr>Calibri</vt:lpstr>
      <vt:lpstr>Tahoma</vt:lpstr>
      <vt:lpstr>Time Roman</vt:lpstr>
      <vt:lpstr>Times New Roman</vt:lpstr>
      <vt:lpstr>Тема Office</vt:lpstr>
      <vt:lpstr>Современная развивающая  предметно-пространственная среда в ДОО</vt:lpstr>
      <vt:lpstr>Презентация PowerPoint</vt:lpstr>
      <vt:lpstr>                         </vt:lpstr>
      <vt:lpstr>Презентация PowerPoint</vt:lpstr>
      <vt:lpstr>Презентация PowerPoint</vt:lpstr>
      <vt:lpstr>Игровые маркеры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Home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александр</dc:creator>
  <cp:lastModifiedBy>Пользователь Windows</cp:lastModifiedBy>
  <cp:revision>197</cp:revision>
  <dcterms:created xsi:type="dcterms:W3CDTF">2013-12-09T18:36:34Z</dcterms:created>
  <dcterms:modified xsi:type="dcterms:W3CDTF">2022-03-13T13:04:13Z</dcterms:modified>
</cp:coreProperties>
</file>